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66"/>
  </p:notesMasterIdLst>
  <p:handoutMasterIdLst>
    <p:handoutMasterId r:id="rId67"/>
  </p:handoutMasterIdLst>
  <p:sldIdLst>
    <p:sldId id="256" r:id="rId2"/>
    <p:sldId id="370" r:id="rId3"/>
    <p:sldId id="299" r:id="rId4"/>
    <p:sldId id="284" r:id="rId5"/>
    <p:sldId id="285" r:id="rId6"/>
    <p:sldId id="286" r:id="rId7"/>
    <p:sldId id="287" r:id="rId8"/>
    <p:sldId id="341" r:id="rId9"/>
    <p:sldId id="335" r:id="rId10"/>
    <p:sldId id="337" r:id="rId11"/>
    <p:sldId id="315" r:id="rId12"/>
    <p:sldId id="300" r:id="rId13"/>
    <p:sldId id="364" r:id="rId14"/>
    <p:sldId id="289" r:id="rId15"/>
    <p:sldId id="290" r:id="rId16"/>
    <p:sldId id="317" r:id="rId17"/>
    <p:sldId id="336" r:id="rId18"/>
    <p:sldId id="342" r:id="rId19"/>
    <p:sldId id="302" r:id="rId20"/>
    <p:sldId id="326" r:id="rId21"/>
    <p:sldId id="318" r:id="rId22"/>
    <p:sldId id="305" r:id="rId23"/>
    <p:sldId id="306" r:id="rId24"/>
    <p:sldId id="338" r:id="rId25"/>
    <p:sldId id="319" r:id="rId26"/>
    <p:sldId id="307" r:id="rId27"/>
    <p:sldId id="308" r:id="rId28"/>
    <p:sldId id="320" r:id="rId29"/>
    <p:sldId id="309" r:id="rId30"/>
    <p:sldId id="343" r:id="rId31"/>
    <p:sldId id="310" r:id="rId32"/>
    <p:sldId id="322" r:id="rId33"/>
    <p:sldId id="325" r:id="rId34"/>
    <p:sldId id="344" r:id="rId35"/>
    <p:sldId id="346" r:id="rId36"/>
    <p:sldId id="292" r:id="rId37"/>
    <p:sldId id="366" r:id="rId38"/>
    <p:sldId id="369" r:id="rId39"/>
    <p:sldId id="367" r:id="rId40"/>
    <p:sldId id="373" r:id="rId41"/>
    <p:sldId id="371" r:id="rId42"/>
    <p:sldId id="374" r:id="rId43"/>
    <p:sldId id="375" r:id="rId44"/>
    <p:sldId id="368" r:id="rId45"/>
    <p:sldId id="376" r:id="rId46"/>
    <p:sldId id="377" r:id="rId47"/>
    <p:sldId id="410" r:id="rId48"/>
    <p:sldId id="380" r:id="rId49"/>
    <p:sldId id="411" r:id="rId50"/>
    <p:sldId id="378" r:id="rId51"/>
    <p:sldId id="381" r:id="rId52"/>
    <p:sldId id="379" r:id="rId53"/>
    <p:sldId id="391" r:id="rId54"/>
    <p:sldId id="387" r:id="rId55"/>
    <p:sldId id="388" r:id="rId56"/>
    <p:sldId id="400" r:id="rId57"/>
    <p:sldId id="398" r:id="rId58"/>
    <p:sldId id="389" r:id="rId59"/>
    <p:sldId id="390" r:id="rId60"/>
    <p:sldId id="404" r:id="rId61"/>
    <p:sldId id="399" r:id="rId62"/>
    <p:sldId id="401" r:id="rId63"/>
    <p:sldId id="412" r:id="rId64"/>
    <p:sldId id="361" r:id="rId65"/>
  </p:sldIdLst>
  <p:sldSz cx="9144000" cy="6858000" type="screen4x3"/>
  <p:notesSz cx="6858000" cy="9144000"/>
  <p:embeddedFontLst>
    <p:embeddedFont>
      <p:font typeface="Aharoni" panose="02010803020104030203" pitchFamily="2" charset="-79"/>
      <p:bold r:id="rId68"/>
    </p:embeddedFont>
    <p:embeddedFont>
      <p:font typeface="Cambria Math" panose="02040503050406030204" pitchFamily="18" charset="0"/>
      <p:regular r:id="rId69"/>
    </p:embeddedFont>
    <p:embeddedFont>
      <p:font typeface="メイリオ" panose="020B0604030504040204" pitchFamily="50" charset="-128"/>
      <p:regular r:id="rId70"/>
      <p:bold r:id="rId71"/>
      <p:italic r:id="rId72"/>
      <p:boldItalic r:id="rId73"/>
    </p:embeddedFont>
    <p:embeddedFont>
      <p:font typeface="游ゴシック" panose="020B0400000000000000" pitchFamily="50" charset="-128"/>
      <p:regular r:id="rId74"/>
      <p:bold r:id="rId7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9900"/>
    <a:srgbClr val="CCECFF"/>
    <a:srgbClr val="FFCCCC"/>
    <a:srgbClr val="FFFFF3"/>
    <a:srgbClr val="FFF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43" autoAdjust="0"/>
    <p:restoredTop sz="94660"/>
  </p:normalViewPr>
  <p:slideViewPr>
    <p:cSldViewPr snapToGrid="0">
      <p:cViewPr varScale="1">
        <p:scale>
          <a:sx n="68" d="100"/>
          <a:sy n="68" d="100"/>
        </p:scale>
        <p:origin x="133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194"/>
    </p:cViewPr>
  </p:sorterViewPr>
  <p:notesViewPr>
    <p:cSldViewPr snapToGrid="0">
      <p:cViewPr varScale="1">
        <p:scale>
          <a:sx n="87" d="100"/>
          <a:sy n="87" d="100"/>
        </p:scale>
        <p:origin x="278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7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CD780-F252-459C-A8CC-780F01C686CC}" type="datetimeFigureOut">
              <a:rPr kumimoji="1" lang="ja-JP" altLang="en-US" smtClean="0"/>
              <a:t>2023/12/9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A0C0B-3EAB-48F1-B482-925EC3BBF24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21790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07E0C-DD18-4287-8984-7EBAE9020F87}" type="datetimeFigureOut">
              <a:rPr kumimoji="1" lang="ja-JP" altLang="en-US" smtClean="0"/>
              <a:t>2023/12/9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09781B-242D-4086-885E-EA5D384578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778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80164"/>
            <a:ext cx="7772400" cy="153650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dirty="0"/>
              <a:t>マスター タイトル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81524"/>
            <a:ext cx="6858000" cy="6762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7" name="長方形 7"/>
          <p:cNvSpPr/>
          <p:nvPr userDrawn="1"/>
        </p:nvSpPr>
        <p:spPr>
          <a:xfrm>
            <a:off x="0" y="-1"/>
            <a:ext cx="9144000" cy="1447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/>
              <a:t>
            </a:t>
            </a:r>
          </a:p>
        </p:txBody>
      </p:sp>
      <p:pic>
        <p:nvPicPr>
          <p:cNvPr id="11" name="画像 10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0"/>
            <a:ext cx="1343025" cy="2017486"/>
          </a:xfrm>
          <a:prstGeom prst="rect">
            <a:avLst/>
          </a:prstGeom>
        </p:spPr>
      </p:pic>
      <p:sp>
        <p:nvSpPr>
          <p:cNvPr id="16" name="長方形 7"/>
          <p:cNvSpPr/>
          <p:nvPr userDrawn="1"/>
        </p:nvSpPr>
        <p:spPr>
          <a:xfrm>
            <a:off x="0" y="5410199"/>
            <a:ext cx="9144000" cy="1447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/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1957788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80164"/>
            <a:ext cx="7772400" cy="153650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dirty="0"/>
              <a:t>マスター タイトル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81524"/>
            <a:ext cx="6858000" cy="6762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2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34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5F6C14D-EA41-4345-9FBD-80272997C6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直線コネクタ 6"/>
          <p:cNvCxnSpPr/>
          <p:nvPr userDrawn="1"/>
        </p:nvCxnSpPr>
        <p:spPr>
          <a:xfrm rot="10800000">
            <a:off x="628650" y="1296553"/>
            <a:ext cx="78867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995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34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5F6C14D-EA41-4345-9FBD-80272997C6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3975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476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長方形 7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/>
              <a:t>
            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037640"/>
            <a:ext cx="7886700" cy="7827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2505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34339"/>
            <a:ext cx="7886700" cy="782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42020"/>
            <a:ext cx="7886700" cy="5090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2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2" r:id="rId3"/>
    <p:sldLayoutId id="2147483666" r:id="rId4"/>
    <p:sldLayoutId id="2147483667" r:id="rId5"/>
    <p:sldLayoutId id="2147483668" r:id="rId6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accent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l"/>
        <a:defRPr kumimoji="1"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l"/>
        <a:defRPr kumimoji="1"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l"/>
        <a:defRPr kumimoji="1"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l"/>
        <a:defRPr kumimoji="1"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l"/>
        <a:defRPr kumimoji="1"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rkoak.com/java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hyperlink" Target="https://kano.ac/lena.bmp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930400"/>
            <a:ext cx="7772400" cy="20981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4800" b="1" dirty="0"/>
              <a:t>画像情報処理特論</a:t>
            </a:r>
            <a:br>
              <a:rPr kumimoji="1" lang="en-US" altLang="ja-JP" sz="4400" dirty="0"/>
            </a:br>
            <a:r>
              <a:rPr lang="ja-JP" altLang="en-US" sz="2200" dirty="0"/>
              <a:t>第</a:t>
            </a:r>
            <a:r>
              <a:rPr lang="en-US" altLang="ja-JP" sz="2200" dirty="0"/>
              <a:t>2</a:t>
            </a:r>
            <a:r>
              <a:rPr lang="ja-JP" altLang="en-US" sz="2200" dirty="0"/>
              <a:t>回  </a:t>
            </a:r>
            <a:r>
              <a:rPr lang="en-US" altLang="ja-JP" sz="2200" dirty="0"/>
              <a:t>GUI</a:t>
            </a:r>
            <a:r>
              <a:rPr lang="ja-JP" altLang="ja-JP" sz="2200" dirty="0"/>
              <a:t>アプリケーション開発、画像データの入出力</a:t>
            </a:r>
            <a:endParaRPr kumimoji="1" lang="ja-JP" altLang="en-US" sz="2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4705348"/>
            <a:ext cx="6858000" cy="95885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東京工科大学　助教</a:t>
            </a:r>
            <a:endParaRPr kumimoji="1" lang="en-US" altLang="ja-JP" dirty="0"/>
          </a:p>
          <a:p>
            <a:r>
              <a:rPr kumimoji="1" lang="ja-JP" altLang="en-US" dirty="0"/>
              <a:t>加納 徹</a:t>
            </a:r>
          </a:p>
        </p:txBody>
      </p:sp>
      <p:sp>
        <p:nvSpPr>
          <p:cNvPr id="5" name="サブタイトル 2"/>
          <p:cNvSpPr txBox="1">
            <a:spLocks/>
          </p:cNvSpPr>
          <p:nvPr/>
        </p:nvSpPr>
        <p:spPr>
          <a:xfrm>
            <a:off x="6862313" y="194430"/>
            <a:ext cx="2152291" cy="421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2018/04/19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15995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よく使う</a:t>
            </a:r>
            <a:r>
              <a:rPr kumimoji="1" lang="en-US" altLang="ja-JP" dirty="0"/>
              <a:t>GUI</a:t>
            </a:r>
            <a:r>
              <a:rPr kumimoji="1" lang="ja-JP" altLang="en-US" dirty="0"/>
              <a:t>部品</a:t>
            </a:r>
            <a:br>
              <a:rPr lang="en-US" altLang="ja-JP" dirty="0"/>
            </a:br>
            <a:r>
              <a:rPr lang="en-US" altLang="ja-JP" sz="2700" dirty="0"/>
              <a:t>(Swing</a:t>
            </a:r>
            <a:r>
              <a:rPr lang="ja-JP" altLang="en-US" sz="2700" dirty="0"/>
              <a:t>コントロール</a:t>
            </a:r>
            <a:r>
              <a:rPr lang="en-US" altLang="ja-JP" sz="2700" dirty="0"/>
              <a:t>)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63" y="1903857"/>
            <a:ext cx="2809524" cy="3771429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3888613" y="1746720"/>
            <a:ext cx="4760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err="1"/>
              <a:t>ArkOak</a:t>
            </a:r>
            <a:r>
              <a:rPr kumimoji="1" lang="ja-JP" altLang="en-US" sz="1600" dirty="0"/>
              <a:t>ホームページに使い方が載っています</a:t>
            </a:r>
            <a:endParaRPr kumimoji="1" lang="en-US" altLang="ja-JP" sz="1600" dirty="0"/>
          </a:p>
          <a:p>
            <a:pPr algn="ctr"/>
            <a:r>
              <a:rPr lang="en-US" altLang="ja-JP" sz="1600" dirty="0">
                <a:hlinkClick r:id="rId3"/>
              </a:rPr>
              <a:t>http://arkoak.com/java/</a:t>
            </a:r>
            <a:endParaRPr lang="en-US" altLang="ja-JP" sz="16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334" y="2331495"/>
            <a:ext cx="4493016" cy="334379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814563" y="2237967"/>
            <a:ext cx="1223787" cy="21245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219322" y="2237967"/>
            <a:ext cx="1223787" cy="21245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219322" y="2453189"/>
            <a:ext cx="1223787" cy="21245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14563" y="3254755"/>
            <a:ext cx="1223787" cy="21245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219322" y="3254754"/>
            <a:ext cx="1223787" cy="21245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219322" y="3467209"/>
            <a:ext cx="1223787" cy="21245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814563" y="3689693"/>
            <a:ext cx="1223787" cy="21245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14563" y="3905826"/>
            <a:ext cx="1223787" cy="21245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814563" y="4118281"/>
            <a:ext cx="1223787" cy="21245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219322" y="4119356"/>
            <a:ext cx="1223787" cy="21245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219322" y="4331810"/>
            <a:ext cx="1223787" cy="21245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219322" y="4791093"/>
            <a:ext cx="1223787" cy="21245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14563" y="4571213"/>
            <a:ext cx="1223787" cy="21245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8"/>
          <p:cNvSpPr/>
          <p:nvPr/>
        </p:nvSpPr>
        <p:spPr>
          <a:xfrm rot="5400000">
            <a:off x="7440588" y="6223523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AutoShape 3"/>
          <p:cNvSpPr>
            <a:spLocks noChangeArrowheads="1"/>
          </p:cNvSpPr>
          <p:nvPr/>
        </p:nvSpPr>
        <p:spPr bwMode="gray">
          <a:xfrm>
            <a:off x="1570008" y="5969168"/>
            <a:ext cx="5872074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dirty="0">
                <a:latin typeface="+mn-ea"/>
              </a:rPr>
              <a:t>重要なものを幾つかピックアップして説明するよ</a:t>
            </a:r>
          </a:p>
        </p:txBody>
      </p:sp>
      <p:grpSp>
        <p:nvGrpSpPr>
          <p:cNvPr id="24" name="グループ化 23"/>
          <p:cNvGrpSpPr/>
          <p:nvPr/>
        </p:nvGrpSpPr>
        <p:grpSpPr>
          <a:xfrm>
            <a:off x="7337843" y="6327540"/>
            <a:ext cx="152604" cy="143187"/>
            <a:chOff x="7160043" y="6310606"/>
            <a:chExt cx="152604" cy="143187"/>
          </a:xfrm>
        </p:grpSpPr>
        <p:sp>
          <p:nvSpPr>
            <p:cNvPr id="25" name="正方形/長方形 24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1" t="21728" r="5946" b="6539"/>
          <a:stretch/>
        </p:blipFill>
        <p:spPr>
          <a:xfrm>
            <a:off x="7760709" y="5168353"/>
            <a:ext cx="1148516" cy="160163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900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/>
          <p:cNvSpPr txBox="1">
            <a:spLocks/>
          </p:cNvSpPr>
          <p:nvPr/>
        </p:nvSpPr>
        <p:spPr>
          <a:xfrm>
            <a:off x="420914" y="3037640"/>
            <a:ext cx="8302172" cy="10009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ja-JP" sz="4800" b="1" dirty="0"/>
              <a:t>3.1  </a:t>
            </a:r>
            <a:r>
              <a:rPr lang="ja-JP" altLang="en-US" sz="4800" b="1" dirty="0"/>
              <a:t>ボタンの使い方</a:t>
            </a:r>
          </a:p>
        </p:txBody>
      </p:sp>
      <p:sp>
        <p:nvSpPr>
          <p:cNvPr id="3" name="タイトル 3"/>
          <p:cNvSpPr txBox="1">
            <a:spLocks/>
          </p:cNvSpPr>
          <p:nvPr/>
        </p:nvSpPr>
        <p:spPr>
          <a:xfrm>
            <a:off x="420914" y="5335398"/>
            <a:ext cx="8302172" cy="9731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ja-JP" sz="3200" b="1" dirty="0"/>
              <a:t>GUI</a:t>
            </a:r>
            <a:r>
              <a:rPr lang="ja-JP" altLang="en-US" sz="3200" b="1" dirty="0"/>
              <a:t>名：</a:t>
            </a:r>
            <a:r>
              <a:rPr lang="en-US" altLang="ja-JP" sz="3200" b="1" dirty="0" err="1"/>
              <a:t>JButton</a:t>
            </a:r>
            <a:endParaRPr lang="en-US" altLang="ja-JP" sz="3200" b="1" dirty="0"/>
          </a:p>
          <a:p>
            <a:pPr>
              <a:lnSpc>
                <a:spcPct val="100000"/>
              </a:lnSpc>
            </a:pPr>
            <a:r>
              <a:rPr lang="ja-JP" altLang="en-US" sz="2400" dirty="0"/>
              <a:t>機能を持った押しボタン</a:t>
            </a:r>
          </a:p>
        </p:txBody>
      </p:sp>
    </p:spTree>
    <p:extLst>
      <p:ext uri="{BB962C8B-B14F-4D97-AF65-F5344CB8AC3E}">
        <p14:creationId xmlns:p14="http://schemas.microsoft.com/office/powerpoint/2010/main" val="874677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ボタンの使い方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2" y="2349929"/>
            <a:ext cx="2057143" cy="129523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143" y="2349929"/>
            <a:ext cx="2485714" cy="142857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255" y="2349929"/>
            <a:ext cx="2038095" cy="107619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021" y="4983999"/>
            <a:ext cx="2466667" cy="140952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427" y="4983999"/>
            <a:ext cx="2057143" cy="1295238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2" y="4983999"/>
            <a:ext cx="2057143" cy="1295238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621072" y="1740557"/>
            <a:ext cx="2034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1. </a:t>
            </a:r>
            <a:r>
              <a:rPr kumimoji="1" lang="ja-JP" altLang="en-US" sz="1600" dirty="0"/>
              <a:t>ボタンを設置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554899" y="1737291"/>
            <a:ext cx="203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2. </a:t>
            </a:r>
            <a:r>
              <a:rPr kumimoji="1" lang="ja-JP" altLang="en-US" sz="1600" dirty="0"/>
              <a:t>右クリックして「変数名を変更」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477255" y="1737291"/>
            <a:ext cx="203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3. </a:t>
            </a:r>
            <a:r>
              <a:rPr kumimoji="1" lang="ja-JP" altLang="en-US" sz="1600" dirty="0"/>
              <a:t>名前をつける</a:t>
            </a:r>
            <a:endParaRPr kumimoji="1" lang="en-US" altLang="ja-JP" sz="1600" dirty="0"/>
          </a:p>
          <a:p>
            <a:pPr algn="ctr"/>
            <a:r>
              <a:rPr kumimoji="1" lang="ja-JP" altLang="en-US" sz="1600" dirty="0"/>
              <a:t>（</a:t>
            </a:r>
            <a:r>
              <a:rPr kumimoji="1" lang="en-US" altLang="ja-JP" sz="1600" dirty="0" err="1"/>
              <a:t>btnHello</a:t>
            </a:r>
            <a:r>
              <a:rPr kumimoji="1" lang="ja-JP" altLang="en-US" sz="1600" dirty="0"/>
              <a:t>）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477255" y="4364720"/>
            <a:ext cx="203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4. </a:t>
            </a:r>
            <a:r>
              <a:rPr kumimoji="1" lang="ja-JP" altLang="en-US" sz="1600" dirty="0"/>
              <a:t>右クリックして「テキストを編集」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415597" y="4364720"/>
            <a:ext cx="2320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5. </a:t>
            </a:r>
            <a:r>
              <a:rPr kumimoji="1" lang="ja-JP" altLang="en-US" sz="1600" dirty="0"/>
              <a:t>テキストを入力する</a:t>
            </a:r>
            <a:endParaRPr kumimoji="1" lang="en-US" altLang="ja-JP" sz="1600" dirty="0"/>
          </a:p>
          <a:p>
            <a:pPr algn="ctr"/>
            <a:r>
              <a:rPr kumimoji="1" lang="ja-JP" altLang="en-US" sz="1600" dirty="0"/>
              <a:t>（挨拶する！）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07264" y="4364720"/>
            <a:ext cx="2261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6. </a:t>
            </a:r>
            <a:r>
              <a:rPr kumimoji="1" lang="ja-JP" altLang="en-US" sz="1600" dirty="0"/>
              <a:t>ボタン準備完了！</a:t>
            </a:r>
          </a:p>
        </p:txBody>
      </p:sp>
      <p:sp>
        <p:nvSpPr>
          <p:cNvPr id="19" name="右矢印 18"/>
          <p:cNvSpPr/>
          <p:nvPr/>
        </p:nvSpPr>
        <p:spPr>
          <a:xfrm>
            <a:off x="2766082" y="2779526"/>
            <a:ext cx="460726" cy="4360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矢印 19"/>
          <p:cNvSpPr/>
          <p:nvPr/>
        </p:nvSpPr>
        <p:spPr>
          <a:xfrm>
            <a:off x="5914194" y="2779526"/>
            <a:ext cx="460726" cy="4360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/>
          <p:cNvSpPr/>
          <p:nvPr/>
        </p:nvSpPr>
        <p:spPr>
          <a:xfrm rot="10800000">
            <a:off x="2874723" y="5413596"/>
            <a:ext cx="460726" cy="4360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/>
          <p:cNvSpPr/>
          <p:nvPr/>
        </p:nvSpPr>
        <p:spPr>
          <a:xfrm rot="10800000">
            <a:off x="5701406" y="5449038"/>
            <a:ext cx="460726" cy="4360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/>
          <p:cNvSpPr/>
          <p:nvPr/>
        </p:nvSpPr>
        <p:spPr>
          <a:xfrm rot="5400000">
            <a:off x="7263992" y="3740648"/>
            <a:ext cx="460726" cy="4360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横巻き 23"/>
          <p:cNvSpPr/>
          <p:nvPr/>
        </p:nvSpPr>
        <p:spPr>
          <a:xfrm>
            <a:off x="188628" y="136015"/>
            <a:ext cx="2051234" cy="1081041"/>
          </a:xfrm>
          <a:prstGeom prst="horizontalScroll">
            <a:avLst>
              <a:gd name="adj" fmla="val 9765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72000" bIns="0" rtlCol="0" anchor="ctr"/>
          <a:lstStyle/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既存プロジェクト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「</a:t>
            </a:r>
            <a:r>
              <a:rPr kumimoji="0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Software1</a:t>
            </a: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」</a:t>
            </a:r>
            <a:endParaRPr kumimoji="0" lang="en-US" altLang="ja-JP" sz="1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を使おう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3589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名前の付け方のすすめ</a:t>
            </a: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gray">
          <a:xfrm>
            <a:off x="1057275" y="1760690"/>
            <a:ext cx="7029450" cy="1452942"/>
          </a:xfrm>
          <a:prstGeom prst="roundRect">
            <a:avLst>
              <a:gd name="adj" fmla="val 10442"/>
            </a:avLst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tIns="36000" bIns="36000" anchor="ctr"/>
          <a:lstStyle/>
          <a:p>
            <a:pPr>
              <a:lnSpc>
                <a:spcPts val="3360"/>
              </a:lnSpc>
            </a:pPr>
            <a:r>
              <a:rPr lang="ja-JP" altLang="en-US" sz="2000" dirty="0">
                <a:solidFill>
                  <a:prstClr val="black"/>
                </a:solidFill>
                <a:latin typeface="+mn-ea"/>
              </a:rPr>
              <a:t>　</a:t>
            </a:r>
            <a:r>
              <a:rPr lang="en-US" altLang="ja-JP" sz="2000" dirty="0">
                <a:solidFill>
                  <a:prstClr val="black"/>
                </a:solidFill>
                <a:latin typeface="+mn-ea"/>
              </a:rPr>
              <a:t>GUI</a:t>
            </a:r>
            <a:r>
              <a:rPr lang="ja-JP" altLang="en-US" sz="2000" dirty="0">
                <a:solidFill>
                  <a:prstClr val="black"/>
                </a:solidFill>
                <a:latin typeface="+mn-ea"/>
              </a:rPr>
              <a:t>部品の変数名は、</a:t>
            </a:r>
            <a:endParaRPr lang="en-US" altLang="ja-JP" sz="2000" dirty="0">
              <a:solidFill>
                <a:prstClr val="black"/>
              </a:solidFill>
              <a:latin typeface="+mn-ea"/>
            </a:endParaRPr>
          </a:p>
          <a:p>
            <a:pPr algn="ctr">
              <a:lnSpc>
                <a:spcPts val="3360"/>
              </a:lnSpc>
            </a:pPr>
            <a:r>
              <a:rPr lang="en-US" altLang="ja-JP" sz="2800" b="1" dirty="0">
                <a:solidFill>
                  <a:srgbClr val="FF0000"/>
                </a:solidFill>
                <a:latin typeface="+mn-ea"/>
              </a:rPr>
              <a:t>GUI</a:t>
            </a:r>
            <a:r>
              <a:rPr lang="ja-JP" altLang="en-US" sz="2800" b="1" dirty="0">
                <a:solidFill>
                  <a:srgbClr val="FF0000"/>
                </a:solidFill>
                <a:latin typeface="+mn-ea"/>
              </a:rPr>
              <a:t>部品名 </a:t>
            </a:r>
            <a:r>
              <a:rPr lang="en-US" altLang="ja-JP" sz="2800" b="1" dirty="0">
                <a:solidFill>
                  <a:srgbClr val="FF0000"/>
                </a:solidFill>
                <a:latin typeface="+mn-ea"/>
              </a:rPr>
              <a:t>+ </a:t>
            </a:r>
            <a:r>
              <a:rPr lang="ja-JP" altLang="en-US" sz="2800" b="1" dirty="0">
                <a:solidFill>
                  <a:srgbClr val="FF0000"/>
                </a:solidFill>
                <a:latin typeface="+mn-ea"/>
              </a:rPr>
              <a:t>機能説明</a:t>
            </a:r>
            <a:endParaRPr lang="en-US" altLang="ja-JP" sz="2800" b="1" dirty="0">
              <a:solidFill>
                <a:srgbClr val="FF0000"/>
              </a:solidFill>
              <a:latin typeface="+mn-ea"/>
            </a:endParaRPr>
          </a:p>
          <a:p>
            <a:pPr algn="r">
              <a:lnSpc>
                <a:spcPts val="3360"/>
              </a:lnSpc>
            </a:pPr>
            <a:r>
              <a:rPr lang="ja-JP" altLang="en-US" sz="2000" dirty="0">
                <a:solidFill>
                  <a:prstClr val="black"/>
                </a:solidFill>
                <a:latin typeface="+mn-ea"/>
              </a:rPr>
              <a:t>といった感じでつける！　</a:t>
            </a:r>
          </a:p>
        </p:txBody>
      </p:sp>
      <p:sp>
        <p:nvSpPr>
          <p:cNvPr id="5" name="上リボン 4"/>
          <p:cNvSpPr/>
          <p:nvPr/>
        </p:nvSpPr>
        <p:spPr>
          <a:xfrm rot="21253507">
            <a:off x="646367" y="1450457"/>
            <a:ext cx="1584176" cy="432048"/>
          </a:xfrm>
          <a:prstGeom prst="ribbon2">
            <a:avLst>
              <a:gd name="adj1" fmla="val 16667"/>
              <a:gd name="adj2" fmla="val 71039"/>
            </a:avLst>
          </a:prstGeom>
          <a:solidFill>
            <a:srgbClr val="FF0000"/>
          </a:solidFill>
          <a:ln w="9525" cap="flat" cmpd="sng" algn="ctr">
            <a:solidFill>
              <a:srgbClr val="C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itchFamily="2" charset="-79"/>
                <a:ea typeface="ＭＳ Ｐゴシック" panose="020B0600070205080204" pitchFamily="50" charset="-128"/>
                <a:cs typeface="Aharoni" pitchFamily="2" charset="-79"/>
              </a:rPr>
              <a:t>Points!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itchFamily="2" charset="-79"/>
              <a:ea typeface="ＭＳ Ｐゴシック" panose="020B0600070205080204" pitchFamily="50" charset="-128"/>
              <a:cs typeface="Aharoni" pitchFamily="2" charset="-79"/>
            </a:endParaRPr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99798" y="3436443"/>
            <a:ext cx="6267450" cy="2481944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latin typeface="+mn-ea"/>
              </a:rPr>
              <a:t> 開始ボタン</a:t>
            </a:r>
            <a:r>
              <a:rPr lang="en-US" altLang="ja-JP" sz="2000" dirty="0">
                <a:latin typeface="+mn-ea"/>
              </a:rPr>
              <a:t>		</a:t>
            </a:r>
            <a:r>
              <a:rPr lang="ja-JP" altLang="en-US" sz="2000" dirty="0">
                <a:latin typeface="+mn-ea"/>
              </a:rPr>
              <a:t>　⇨　</a:t>
            </a:r>
            <a:r>
              <a:rPr lang="en-US" altLang="ja-JP" sz="2000" dirty="0" err="1">
                <a:latin typeface="+mn-ea"/>
              </a:rPr>
              <a:t>btnStart</a:t>
            </a:r>
            <a:endParaRPr lang="en-US" altLang="ja-JP" sz="2000" dirty="0">
              <a:latin typeface="+mn-ea"/>
            </a:endParaRPr>
          </a:p>
          <a:p>
            <a:r>
              <a:rPr lang="ja-JP" altLang="en-US" sz="2000" dirty="0">
                <a:latin typeface="+mn-ea"/>
              </a:rPr>
              <a:t> アニメ開始ボタン</a:t>
            </a:r>
            <a:r>
              <a:rPr lang="en-US" altLang="ja-JP" sz="2000" dirty="0">
                <a:latin typeface="+mn-ea"/>
              </a:rPr>
              <a:t>	</a:t>
            </a:r>
            <a:r>
              <a:rPr lang="ja-JP" altLang="en-US" sz="2000" dirty="0">
                <a:latin typeface="+mn-ea"/>
              </a:rPr>
              <a:t>　⇨　</a:t>
            </a:r>
            <a:r>
              <a:rPr lang="en-US" altLang="ja-JP" sz="2000" dirty="0" err="1">
                <a:latin typeface="+mn-ea"/>
              </a:rPr>
              <a:t>btnStartAnimation</a:t>
            </a:r>
            <a:endParaRPr lang="en-US" altLang="ja-JP" sz="2000" dirty="0">
              <a:latin typeface="+mn-ea"/>
            </a:endParaRPr>
          </a:p>
          <a:p>
            <a:r>
              <a:rPr kumimoji="1" lang="ja-JP" altLang="en-US" sz="2000" dirty="0">
                <a:latin typeface="+mn-ea"/>
              </a:rPr>
              <a:t> 終了ボタン</a:t>
            </a:r>
            <a:r>
              <a:rPr kumimoji="1" lang="en-US" altLang="ja-JP" sz="2000" dirty="0">
                <a:latin typeface="+mn-ea"/>
              </a:rPr>
              <a:t>		</a:t>
            </a:r>
            <a:r>
              <a:rPr kumimoji="1" lang="ja-JP" altLang="en-US" sz="2000" dirty="0">
                <a:latin typeface="+mn-ea"/>
              </a:rPr>
              <a:t>　⇨　</a:t>
            </a:r>
            <a:r>
              <a:rPr kumimoji="1" lang="en-US" altLang="ja-JP" sz="2000" dirty="0" err="1">
                <a:latin typeface="+mn-ea"/>
              </a:rPr>
              <a:t>buttonEnd</a:t>
            </a:r>
            <a:endParaRPr kumimoji="1" lang="en-US" altLang="ja-JP" sz="2000" dirty="0">
              <a:latin typeface="+mn-ea"/>
            </a:endParaRPr>
          </a:p>
          <a:p>
            <a:r>
              <a:rPr lang="ja-JP" altLang="en-US" sz="2000" dirty="0">
                <a:latin typeface="+mn-ea"/>
              </a:rPr>
              <a:t> 描画ラベル</a:t>
            </a:r>
            <a:r>
              <a:rPr lang="en-US" altLang="ja-JP" sz="2000" dirty="0">
                <a:latin typeface="+mn-ea"/>
              </a:rPr>
              <a:t>		</a:t>
            </a:r>
            <a:r>
              <a:rPr lang="ja-JP" altLang="en-US" sz="2000" dirty="0">
                <a:latin typeface="+mn-ea"/>
              </a:rPr>
              <a:t>　⇨　</a:t>
            </a:r>
            <a:r>
              <a:rPr lang="en-US" altLang="ja-JP" sz="2000" dirty="0" err="1">
                <a:latin typeface="+mn-ea"/>
              </a:rPr>
              <a:t>lblDraw</a:t>
            </a:r>
            <a:endParaRPr lang="en-US" altLang="ja-JP" sz="2000" dirty="0">
              <a:latin typeface="+mn-ea"/>
            </a:endParaRPr>
          </a:p>
          <a:p>
            <a:r>
              <a:rPr kumimoji="1" lang="ja-JP" altLang="en-US" sz="2000" dirty="0">
                <a:latin typeface="+mn-ea"/>
              </a:rPr>
              <a:t> 設定コンボボックス</a:t>
            </a:r>
            <a:r>
              <a:rPr kumimoji="1" lang="en-US" altLang="ja-JP" sz="2000" dirty="0">
                <a:latin typeface="+mn-ea"/>
              </a:rPr>
              <a:t>	</a:t>
            </a:r>
            <a:r>
              <a:rPr kumimoji="1" lang="ja-JP" altLang="en-US" sz="2000" dirty="0">
                <a:latin typeface="+mn-ea"/>
              </a:rPr>
              <a:t>　⇨　</a:t>
            </a:r>
            <a:r>
              <a:rPr kumimoji="1" lang="en-US" altLang="ja-JP" sz="2000" dirty="0" err="1">
                <a:latin typeface="+mn-ea"/>
              </a:rPr>
              <a:t>cmbSetting</a:t>
            </a:r>
            <a:endParaRPr kumimoji="1" lang="en-US" altLang="ja-JP" sz="2000" dirty="0">
              <a:latin typeface="+mn-ea"/>
            </a:endParaRPr>
          </a:p>
          <a:p>
            <a:r>
              <a:rPr kumimoji="1" lang="ja-JP" altLang="en-US" sz="2000" dirty="0">
                <a:latin typeface="+mn-ea"/>
              </a:rPr>
              <a:t> 出力用テキスト領域</a:t>
            </a:r>
            <a:r>
              <a:rPr lang="en-US" altLang="ja-JP" sz="2000" dirty="0">
                <a:latin typeface="+mn-ea"/>
              </a:rPr>
              <a:t>	</a:t>
            </a:r>
            <a:r>
              <a:rPr lang="ja-JP" altLang="en-US" sz="2000" dirty="0">
                <a:latin typeface="+mn-ea"/>
              </a:rPr>
              <a:t>　⇨</a:t>
            </a:r>
            <a:r>
              <a:rPr kumimoji="1" lang="ja-JP" altLang="en-US" sz="2000" dirty="0">
                <a:latin typeface="+mn-ea"/>
              </a:rPr>
              <a:t>　</a:t>
            </a:r>
            <a:r>
              <a:rPr kumimoji="1" lang="en-US" altLang="ja-JP" sz="2000" dirty="0" err="1">
                <a:latin typeface="+mn-ea"/>
              </a:rPr>
              <a:t>taOutput</a:t>
            </a:r>
            <a:endParaRPr kumimoji="1" lang="en-US" altLang="ja-JP" sz="2000" dirty="0">
              <a:latin typeface="+mn-ea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03277" y="339611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ja-JP" altLang="en-US" sz="2400" b="1" dirty="0">
                <a:solidFill>
                  <a:prstClr val="black"/>
                </a:solidFill>
                <a:effectLst>
                  <a:glow rad="12700">
                    <a:prstClr val="white">
                      <a:alpha val="40000"/>
                    </a:prstClr>
                  </a:glow>
                </a:effectLst>
                <a:latin typeface="+mn-ea"/>
              </a:rPr>
              <a:t>「例」</a:t>
            </a:r>
            <a:endParaRPr lang="en-US" altLang="ja-JP" sz="2400" b="1" dirty="0">
              <a:solidFill>
                <a:prstClr val="black"/>
              </a:solidFill>
              <a:effectLst>
                <a:glow rad="12700">
                  <a:prstClr val="white">
                    <a:alpha val="40000"/>
                  </a:prstClr>
                </a:glow>
              </a:effectLst>
              <a:latin typeface="+mn-ea"/>
            </a:endParaRPr>
          </a:p>
        </p:txBody>
      </p:sp>
      <p:sp>
        <p:nvSpPr>
          <p:cNvPr id="8" name="二等辺三角形 28"/>
          <p:cNvSpPr/>
          <p:nvPr/>
        </p:nvSpPr>
        <p:spPr>
          <a:xfrm rot="5400000">
            <a:off x="7440588" y="6280673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gray">
          <a:xfrm>
            <a:off x="628650" y="6026318"/>
            <a:ext cx="6813432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dirty="0">
                <a:latin typeface="+mn-ea"/>
              </a:rPr>
              <a:t>変数名の頭は小文字、単語の切れ目で大文字にする習慣</a:t>
            </a:r>
          </a:p>
        </p:txBody>
      </p:sp>
      <p:grpSp>
        <p:nvGrpSpPr>
          <p:cNvPr id="10" name="グループ化 9"/>
          <p:cNvGrpSpPr/>
          <p:nvPr/>
        </p:nvGrpSpPr>
        <p:grpSpPr>
          <a:xfrm>
            <a:off x="7337843" y="6384690"/>
            <a:ext cx="152604" cy="143187"/>
            <a:chOff x="7160043" y="6310606"/>
            <a:chExt cx="152604" cy="143187"/>
          </a:xfrm>
        </p:grpSpPr>
        <p:sp>
          <p:nvSpPr>
            <p:cNvPr id="11" name="正方形/長方形 10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図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788" y="5744777"/>
            <a:ext cx="889191" cy="889191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9309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ボタンの使い方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902" y="4054106"/>
            <a:ext cx="1885714" cy="148571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l="400" t="666" r="-1"/>
          <a:stretch/>
        </p:blipFill>
        <p:spPr>
          <a:xfrm>
            <a:off x="5238750" y="4064000"/>
            <a:ext cx="2078468" cy="1475820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8" name="角丸四角形 7"/>
          <p:cNvSpPr/>
          <p:nvPr/>
        </p:nvSpPr>
        <p:spPr>
          <a:xfrm>
            <a:off x="700088" y="2084501"/>
            <a:ext cx="7743824" cy="1276350"/>
          </a:xfrm>
          <a:prstGeom prst="roundRect">
            <a:avLst>
              <a:gd name="adj" fmla="val 61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rmAutofit/>
          </a:bodyPr>
          <a:lstStyle/>
          <a:p>
            <a:pPr defTabSz="540000">
              <a:lnSpc>
                <a:spcPct val="150000"/>
              </a:lnSpc>
            </a:pP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b="1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btnHelloActionPerformed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6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java.awt.event.ActionEvent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evt) {</a:t>
            </a:r>
            <a:r>
              <a:rPr lang="en-US" altLang="ja-JP" sz="1600" b="1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                                      </a:t>
            </a:r>
          </a:p>
          <a:p>
            <a:pPr lvl="1" defTabSz="540000">
              <a:lnSpc>
                <a:spcPct val="150000"/>
              </a:lnSpc>
            </a:pP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System.</a:t>
            </a:r>
            <a:r>
              <a:rPr lang="en-US" altLang="ja-JP" sz="16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out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.println(</a:t>
            </a:r>
            <a:r>
              <a:rPr lang="en-US" altLang="ja-JP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ja-JP" altLang="en-US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こんにちは！</a:t>
            </a:r>
            <a:r>
              <a:rPr lang="en-US" altLang="ja-JP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);</a:t>
            </a:r>
          </a:p>
          <a:p>
            <a:pPr defTabSz="540000">
              <a:lnSpc>
                <a:spcPct val="150000"/>
              </a:lnSpc>
            </a:pP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 </a:t>
            </a:r>
            <a:endParaRPr lang="en-US" altLang="ja-JP" sz="1600" kern="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00087" y="1638432"/>
            <a:ext cx="4967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7. </a:t>
            </a:r>
            <a:r>
              <a:rPr kumimoji="1" lang="ja-JP" altLang="en-US" sz="1600" dirty="0"/>
              <a:t>ボタンをダブルクリックしてソースコードを記述</a:t>
            </a:r>
          </a:p>
        </p:txBody>
      </p:sp>
      <p:sp>
        <p:nvSpPr>
          <p:cNvPr id="10" name="右矢印 9"/>
          <p:cNvSpPr/>
          <p:nvPr/>
        </p:nvSpPr>
        <p:spPr>
          <a:xfrm>
            <a:off x="4279151" y="4578941"/>
            <a:ext cx="460726" cy="4360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 rot="2483956">
            <a:off x="1174586" y="3571594"/>
            <a:ext cx="460726" cy="4360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77115" y="3700270"/>
            <a:ext cx="1537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8. </a:t>
            </a:r>
            <a:r>
              <a:rPr kumimoji="1" lang="ja-JP" altLang="en-US" sz="1600" dirty="0"/>
              <a:t>実行結果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127655" y="3700270"/>
            <a:ext cx="2292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9. </a:t>
            </a:r>
            <a:r>
              <a:rPr kumimoji="1" lang="ja-JP" altLang="en-US" sz="1600" dirty="0"/>
              <a:t>ボタンを押すと</a:t>
            </a:r>
            <a:r>
              <a:rPr kumimoji="1" lang="en-US" altLang="ja-JP" sz="1600" dirty="0"/>
              <a:t>…</a:t>
            </a:r>
            <a:endParaRPr kumimoji="1" lang="ja-JP" altLang="en-US" sz="1600" dirty="0"/>
          </a:p>
        </p:txBody>
      </p:sp>
      <p:sp>
        <p:nvSpPr>
          <p:cNvPr id="14" name="二等辺三角形 28"/>
          <p:cNvSpPr/>
          <p:nvPr/>
        </p:nvSpPr>
        <p:spPr>
          <a:xfrm rot="5400000">
            <a:off x="7440588" y="6223523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gray">
          <a:xfrm>
            <a:off x="1087970" y="5969168"/>
            <a:ext cx="6354112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dirty="0">
                <a:latin typeface="+mn-ea"/>
              </a:rPr>
              <a:t>出力画面は開発者にしか見ることができないんだよね～</a:t>
            </a:r>
          </a:p>
        </p:txBody>
      </p:sp>
      <p:grpSp>
        <p:nvGrpSpPr>
          <p:cNvPr id="16" name="グループ化 15"/>
          <p:cNvGrpSpPr/>
          <p:nvPr/>
        </p:nvGrpSpPr>
        <p:grpSpPr>
          <a:xfrm>
            <a:off x="7337843" y="6327540"/>
            <a:ext cx="152604" cy="143187"/>
            <a:chOff x="7160043" y="6310606"/>
            <a:chExt cx="152604" cy="143187"/>
          </a:xfrm>
        </p:grpSpPr>
        <p:sp>
          <p:nvSpPr>
            <p:cNvPr id="17" name="正方形/長方形 16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9" name="図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45" y="5307398"/>
            <a:ext cx="1476375" cy="1470234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528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ボタンの使い方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13" y="4046392"/>
            <a:ext cx="1885714" cy="148571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325" y="4046392"/>
            <a:ext cx="1885714" cy="1485714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700088" y="2085976"/>
            <a:ext cx="7743824" cy="1276350"/>
          </a:xfrm>
          <a:prstGeom prst="roundRect">
            <a:avLst>
              <a:gd name="adj" fmla="val 61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rmAutofit/>
          </a:bodyPr>
          <a:lstStyle/>
          <a:p>
            <a:pPr defTabSz="540000">
              <a:lnSpc>
                <a:spcPct val="150000"/>
              </a:lnSpc>
            </a:pP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b="1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btnHelloActionPerformed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6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java.awt.event.ActionEvent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evt) {</a:t>
            </a:r>
            <a:r>
              <a:rPr lang="en-US" altLang="ja-JP" sz="1600" b="1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                                      </a:t>
            </a:r>
            <a:r>
              <a:rPr lang="en-US" altLang="ja-JP" sz="16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btnHello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.setText(</a:t>
            </a:r>
            <a:r>
              <a:rPr lang="en-US" altLang="ja-JP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ja-JP" altLang="en-US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こんにちは！</a:t>
            </a:r>
            <a:r>
              <a:rPr lang="en-US" altLang="ja-JP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 </a:t>
            </a:r>
            <a:endParaRPr lang="en-US" altLang="ja-JP" sz="1600" kern="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00087" y="1638432"/>
            <a:ext cx="5995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10. </a:t>
            </a:r>
            <a:r>
              <a:rPr kumimoji="1" lang="ja-JP" altLang="en-US" sz="1600" dirty="0"/>
              <a:t>ボタンの処理を以下のように書き換えてみましょう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753978" y="3671695"/>
            <a:ext cx="2252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11. </a:t>
            </a:r>
            <a:r>
              <a:rPr kumimoji="1" lang="ja-JP" altLang="en-US" sz="1600" dirty="0"/>
              <a:t>ボタンを押すと</a:t>
            </a:r>
            <a:r>
              <a:rPr kumimoji="1" lang="en-US" altLang="ja-JP" sz="1600" dirty="0"/>
              <a:t>…</a:t>
            </a:r>
            <a:endParaRPr kumimoji="1" lang="ja-JP" altLang="en-US" sz="16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274301" y="3671695"/>
            <a:ext cx="187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12. </a:t>
            </a:r>
            <a:r>
              <a:rPr kumimoji="1" lang="ja-JP" altLang="en-US" sz="1600" dirty="0"/>
              <a:t>こんにちは！</a:t>
            </a:r>
          </a:p>
        </p:txBody>
      </p:sp>
      <p:sp>
        <p:nvSpPr>
          <p:cNvPr id="11" name="右矢印 10"/>
          <p:cNvSpPr/>
          <p:nvPr/>
        </p:nvSpPr>
        <p:spPr>
          <a:xfrm rot="2483956">
            <a:off x="1174586" y="3571594"/>
            <a:ext cx="460726" cy="4360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/>
          <p:cNvSpPr/>
          <p:nvPr/>
        </p:nvSpPr>
        <p:spPr>
          <a:xfrm>
            <a:off x="4279151" y="4569416"/>
            <a:ext cx="460726" cy="4360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AutoShape 3"/>
          <p:cNvSpPr>
            <a:spLocks noChangeArrowheads="1"/>
          </p:cNvSpPr>
          <p:nvPr/>
        </p:nvSpPr>
        <p:spPr bwMode="gray">
          <a:xfrm>
            <a:off x="1057275" y="5942559"/>
            <a:ext cx="7029450" cy="643707"/>
          </a:xfrm>
          <a:prstGeom prst="roundRect">
            <a:avLst>
              <a:gd name="adj" fmla="val 10442"/>
            </a:avLst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tIns="36000" bIns="36000" anchor="ctr"/>
          <a:lstStyle/>
          <a:p>
            <a:pPr algn="ctr">
              <a:lnSpc>
                <a:spcPct val="150000"/>
              </a:lnSpc>
            </a:pPr>
            <a:r>
              <a:rPr lang="ja-JP" altLang="en-US" dirty="0">
                <a:solidFill>
                  <a:prstClr val="black"/>
                </a:solidFill>
                <a:latin typeface="+mn-ea"/>
              </a:rPr>
              <a:t>ボタンのテキスト変更は 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GUI</a:t>
            </a:r>
            <a:r>
              <a:rPr lang="ja-JP" altLang="en-US" b="1" dirty="0">
                <a:solidFill>
                  <a:srgbClr val="FF0000"/>
                </a:solidFill>
                <a:latin typeface="+mn-ea"/>
              </a:rPr>
              <a:t>部品名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.</a:t>
            </a:r>
            <a:r>
              <a:rPr lang="en-US" altLang="ja-JP" b="1" dirty="0" err="1">
                <a:solidFill>
                  <a:srgbClr val="FF0000"/>
                </a:solidFill>
                <a:latin typeface="+mn-ea"/>
              </a:rPr>
              <a:t>setText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() 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で行う！  </a:t>
            </a:r>
          </a:p>
        </p:txBody>
      </p:sp>
      <p:sp>
        <p:nvSpPr>
          <p:cNvPr id="15" name="上リボン 14"/>
          <p:cNvSpPr/>
          <p:nvPr/>
        </p:nvSpPr>
        <p:spPr>
          <a:xfrm rot="21253507">
            <a:off x="656402" y="5680291"/>
            <a:ext cx="1584176" cy="432048"/>
          </a:xfrm>
          <a:prstGeom prst="ribbon2">
            <a:avLst>
              <a:gd name="adj1" fmla="val 16667"/>
              <a:gd name="adj2" fmla="val 71039"/>
            </a:avLst>
          </a:prstGeom>
          <a:solidFill>
            <a:srgbClr val="FF0000"/>
          </a:solidFill>
          <a:ln w="9525" cap="flat" cmpd="sng" algn="ctr">
            <a:solidFill>
              <a:srgbClr val="C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itchFamily="2" charset="-79"/>
                <a:ea typeface="ＭＳ Ｐゴシック" panose="020B0600070205080204" pitchFamily="50" charset="-128"/>
                <a:cs typeface="Aharoni" pitchFamily="2" charset="-79"/>
              </a:rPr>
              <a:t>Points!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itchFamily="2" charset="-79"/>
              <a:ea typeface="ＭＳ Ｐゴシック" panose="020B0600070205080204" pitchFamily="50" charset="-128"/>
              <a:cs typeface="Aharoni" pitchFamily="2" charset="-79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361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/>
          <p:cNvSpPr txBox="1">
            <a:spLocks/>
          </p:cNvSpPr>
          <p:nvPr/>
        </p:nvSpPr>
        <p:spPr>
          <a:xfrm>
            <a:off x="420914" y="3037640"/>
            <a:ext cx="8302172" cy="10009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ja-JP" sz="4800" b="1" dirty="0"/>
              <a:t>3.2  </a:t>
            </a:r>
            <a:r>
              <a:rPr lang="ja-JP" altLang="en-US" sz="4800" b="1" dirty="0"/>
              <a:t>ラベルの使い方</a:t>
            </a:r>
          </a:p>
        </p:txBody>
      </p:sp>
      <p:sp>
        <p:nvSpPr>
          <p:cNvPr id="3" name="タイトル 3"/>
          <p:cNvSpPr txBox="1">
            <a:spLocks/>
          </p:cNvSpPr>
          <p:nvPr/>
        </p:nvSpPr>
        <p:spPr>
          <a:xfrm>
            <a:off x="420914" y="5335398"/>
            <a:ext cx="8302172" cy="9731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ja-JP" sz="3200" b="1" dirty="0"/>
              <a:t>GUI</a:t>
            </a:r>
            <a:r>
              <a:rPr lang="ja-JP" altLang="en-US" sz="3200" b="1" dirty="0"/>
              <a:t>名：</a:t>
            </a:r>
            <a:r>
              <a:rPr lang="en-US" altLang="ja-JP" sz="3200" b="1" dirty="0" err="1"/>
              <a:t>JLabel</a:t>
            </a:r>
            <a:endParaRPr lang="en-US" altLang="ja-JP" sz="3200" b="1" dirty="0"/>
          </a:p>
          <a:p>
            <a:pPr>
              <a:lnSpc>
                <a:spcPct val="100000"/>
              </a:lnSpc>
            </a:pPr>
            <a:r>
              <a:rPr lang="ja-JP" altLang="en-US" sz="2400" dirty="0"/>
              <a:t>編集不可能なテキスト領域</a:t>
            </a:r>
          </a:p>
        </p:txBody>
      </p:sp>
    </p:spTree>
    <p:extLst>
      <p:ext uri="{BB962C8B-B14F-4D97-AF65-F5344CB8AC3E}">
        <p14:creationId xmlns:p14="http://schemas.microsoft.com/office/powerpoint/2010/main" val="2123477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992626"/>
            <a:ext cx="2057143" cy="1295238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427" y="4992626"/>
            <a:ext cx="2057143" cy="1295238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476" y="2322066"/>
            <a:ext cx="2219048" cy="1438095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2" y="2322066"/>
            <a:ext cx="2057143" cy="129523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ボタンの使い方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1072" y="1740557"/>
            <a:ext cx="2034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1. </a:t>
            </a:r>
            <a:r>
              <a:rPr kumimoji="1" lang="ja-JP" altLang="en-US" sz="1600" dirty="0"/>
              <a:t>ラベルを設置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554899" y="1737291"/>
            <a:ext cx="203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2. </a:t>
            </a:r>
            <a:r>
              <a:rPr kumimoji="1" lang="ja-JP" altLang="en-US" sz="1600" dirty="0"/>
              <a:t>右クリックして「変数名を変更」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477255" y="1737291"/>
            <a:ext cx="203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3. </a:t>
            </a:r>
            <a:r>
              <a:rPr kumimoji="1" lang="ja-JP" altLang="en-US" sz="1600" dirty="0"/>
              <a:t>名前をつける</a:t>
            </a:r>
            <a:endParaRPr kumimoji="1" lang="en-US" altLang="ja-JP" sz="1600" dirty="0"/>
          </a:p>
          <a:p>
            <a:pPr algn="ctr"/>
            <a:r>
              <a:rPr kumimoji="1" lang="ja-JP" altLang="en-US" sz="1600" dirty="0"/>
              <a:t>（</a:t>
            </a:r>
            <a:r>
              <a:rPr kumimoji="1" lang="en-US" altLang="ja-JP" sz="1600" dirty="0" err="1"/>
              <a:t>lblHello</a:t>
            </a:r>
            <a:r>
              <a:rPr kumimoji="1" lang="ja-JP" altLang="en-US" sz="1600" dirty="0"/>
              <a:t>）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477255" y="4364720"/>
            <a:ext cx="2034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4. </a:t>
            </a:r>
            <a:r>
              <a:rPr kumimoji="1" lang="ja-JP" altLang="en-US" sz="1600" dirty="0"/>
              <a:t>右クリックして「テキストを編集」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415597" y="4364720"/>
            <a:ext cx="2320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5. </a:t>
            </a:r>
            <a:r>
              <a:rPr kumimoji="1" lang="ja-JP" altLang="en-US" sz="1600" dirty="0"/>
              <a:t>テキストを入力する</a:t>
            </a:r>
            <a:endParaRPr kumimoji="1" lang="en-US" altLang="ja-JP" sz="1600" dirty="0"/>
          </a:p>
          <a:p>
            <a:pPr algn="ctr"/>
            <a:r>
              <a:rPr kumimoji="1" lang="ja-JP" altLang="en-US" sz="1600" dirty="0"/>
              <a:t>（・・・）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07264" y="4364720"/>
            <a:ext cx="2261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6. </a:t>
            </a:r>
            <a:r>
              <a:rPr kumimoji="1" lang="ja-JP" altLang="en-US" sz="1600" dirty="0"/>
              <a:t>ラベル準備完了！</a:t>
            </a:r>
          </a:p>
        </p:txBody>
      </p:sp>
      <p:sp>
        <p:nvSpPr>
          <p:cNvPr id="19" name="右矢印 18"/>
          <p:cNvSpPr/>
          <p:nvPr/>
        </p:nvSpPr>
        <p:spPr>
          <a:xfrm>
            <a:off x="2834247" y="2779526"/>
            <a:ext cx="460726" cy="4360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矢印 19"/>
          <p:cNvSpPr/>
          <p:nvPr/>
        </p:nvSpPr>
        <p:spPr>
          <a:xfrm>
            <a:off x="5889936" y="2779526"/>
            <a:ext cx="460726" cy="4360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/>
          <p:cNvSpPr/>
          <p:nvPr/>
        </p:nvSpPr>
        <p:spPr>
          <a:xfrm rot="10800000">
            <a:off x="2874723" y="5422223"/>
            <a:ext cx="460726" cy="4360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/>
          <p:cNvSpPr/>
          <p:nvPr/>
        </p:nvSpPr>
        <p:spPr>
          <a:xfrm rot="10800000">
            <a:off x="5771313" y="5422223"/>
            <a:ext cx="460726" cy="4360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/>
          <p:cNvSpPr/>
          <p:nvPr/>
        </p:nvSpPr>
        <p:spPr>
          <a:xfrm rot="5400000">
            <a:off x="7263992" y="3740648"/>
            <a:ext cx="460726" cy="4360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9075" y="2397515"/>
            <a:ext cx="1952381" cy="1104762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2782" y="4992626"/>
            <a:ext cx="2228571" cy="1438095"/>
          </a:xfrm>
          <a:prstGeom prst="rect">
            <a:avLst/>
          </a:prstGeom>
        </p:spPr>
      </p:pic>
      <p:sp>
        <p:nvSpPr>
          <p:cNvPr id="30" name="横巻き 29"/>
          <p:cNvSpPr/>
          <p:nvPr/>
        </p:nvSpPr>
        <p:spPr>
          <a:xfrm>
            <a:off x="188628" y="136015"/>
            <a:ext cx="2051234" cy="1081041"/>
          </a:xfrm>
          <a:prstGeom prst="horizontalScroll">
            <a:avLst>
              <a:gd name="adj" fmla="val 9765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72000" bIns="0" rtlCol="0" anchor="ctr"/>
          <a:lstStyle/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既存プロジェクト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「</a:t>
            </a:r>
            <a:r>
              <a:rPr kumimoji="0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Software1</a:t>
            </a: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」</a:t>
            </a:r>
            <a:endParaRPr kumimoji="0" lang="en-US" altLang="ja-JP" sz="1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を使おう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3943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13" y="4016006"/>
            <a:ext cx="1885714" cy="1485714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325" y="4016006"/>
            <a:ext cx="1885714" cy="1485714"/>
          </a:xfrm>
          <a:prstGeom prst="rect">
            <a:avLst/>
          </a:prstGeom>
        </p:spPr>
      </p:pic>
      <p:sp>
        <p:nvSpPr>
          <p:cNvPr id="13" name="角丸四角形 12"/>
          <p:cNvSpPr/>
          <p:nvPr/>
        </p:nvSpPr>
        <p:spPr>
          <a:xfrm>
            <a:off x="700088" y="2085976"/>
            <a:ext cx="7743824" cy="1276350"/>
          </a:xfrm>
          <a:prstGeom prst="roundRect">
            <a:avLst>
              <a:gd name="adj" fmla="val 61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rmAutofit/>
          </a:bodyPr>
          <a:lstStyle/>
          <a:p>
            <a:pPr defTabSz="540000">
              <a:lnSpc>
                <a:spcPct val="150000"/>
              </a:lnSpc>
            </a:pP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b="1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btnHelloActionPerformed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6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java.awt.event.ActionEvent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evt) {</a:t>
            </a:r>
            <a:r>
              <a:rPr lang="en-US" altLang="ja-JP" sz="1600" b="1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                                      </a:t>
            </a:r>
            <a:r>
              <a:rPr lang="en-US" altLang="ja-JP" sz="16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lblHello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.setText(</a:t>
            </a:r>
            <a:r>
              <a:rPr lang="en-US" altLang="ja-JP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ja-JP" altLang="en-US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こんにちは！</a:t>
            </a:r>
            <a:r>
              <a:rPr lang="en-US" altLang="ja-JP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 </a:t>
            </a:r>
            <a:endParaRPr lang="en-US" altLang="ja-JP" sz="1600" kern="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ラベルの使い方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00087" y="1686057"/>
            <a:ext cx="5995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7. </a:t>
            </a:r>
            <a:r>
              <a:rPr kumimoji="1" lang="ja-JP" altLang="en-US" sz="1600" dirty="0"/>
              <a:t>ボタンのダブルクリックしてソースコードを記述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937288" y="3643120"/>
            <a:ext cx="1828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8. </a:t>
            </a:r>
            <a:r>
              <a:rPr kumimoji="1" lang="ja-JP" altLang="en-US" sz="1600" dirty="0"/>
              <a:t>実行結果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09914" y="3643120"/>
            <a:ext cx="2400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9. </a:t>
            </a:r>
            <a:r>
              <a:rPr kumimoji="1" lang="ja-JP" altLang="en-US" sz="1600" dirty="0"/>
              <a:t>ボタンを押すと</a:t>
            </a:r>
            <a:r>
              <a:rPr kumimoji="1" lang="en-US" altLang="ja-JP" sz="1600" dirty="0"/>
              <a:t>…</a:t>
            </a:r>
            <a:endParaRPr kumimoji="1" lang="ja-JP" altLang="en-US" sz="1600" dirty="0"/>
          </a:p>
        </p:txBody>
      </p:sp>
      <p:sp>
        <p:nvSpPr>
          <p:cNvPr id="11" name="右矢印 10"/>
          <p:cNvSpPr/>
          <p:nvPr/>
        </p:nvSpPr>
        <p:spPr>
          <a:xfrm rot="2483956">
            <a:off x="1174586" y="3571594"/>
            <a:ext cx="460726" cy="4360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/>
          <p:cNvSpPr/>
          <p:nvPr/>
        </p:nvSpPr>
        <p:spPr>
          <a:xfrm>
            <a:off x="4279151" y="4540841"/>
            <a:ext cx="460726" cy="4360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AutoShape 3"/>
          <p:cNvSpPr>
            <a:spLocks noChangeArrowheads="1"/>
          </p:cNvSpPr>
          <p:nvPr/>
        </p:nvSpPr>
        <p:spPr bwMode="gray">
          <a:xfrm>
            <a:off x="1057275" y="5942559"/>
            <a:ext cx="7029450" cy="643707"/>
          </a:xfrm>
          <a:prstGeom prst="roundRect">
            <a:avLst>
              <a:gd name="adj" fmla="val 10442"/>
            </a:avLst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tIns="36000" bIns="36000" anchor="ctr"/>
          <a:lstStyle/>
          <a:p>
            <a:pPr algn="ctr">
              <a:lnSpc>
                <a:spcPct val="150000"/>
              </a:lnSpc>
            </a:pPr>
            <a:r>
              <a:rPr lang="ja-JP" altLang="en-US" dirty="0">
                <a:solidFill>
                  <a:prstClr val="black"/>
                </a:solidFill>
                <a:latin typeface="+mn-ea"/>
              </a:rPr>
              <a:t>ラベルのテキスト変更は 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GUI</a:t>
            </a:r>
            <a:r>
              <a:rPr lang="ja-JP" altLang="en-US" b="1" dirty="0">
                <a:solidFill>
                  <a:srgbClr val="FF0000"/>
                </a:solidFill>
                <a:latin typeface="+mn-ea"/>
              </a:rPr>
              <a:t>部品名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.</a:t>
            </a:r>
            <a:r>
              <a:rPr lang="en-US" altLang="ja-JP" b="1" dirty="0" err="1">
                <a:solidFill>
                  <a:srgbClr val="FF0000"/>
                </a:solidFill>
                <a:latin typeface="+mn-ea"/>
              </a:rPr>
              <a:t>setText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() 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で行う！  </a:t>
            </a:r>
          </a:p>
        </p:txBody>
      </p:sp>
      <p:sp>
        <p:nvSpPr>
          <p:cNvPr id="17" name="上リボン 16"/>
          <p:cNvSpPr/>
          <p:nvPr/>
        </p:nvSpPr>
        <p:spPr>
          <a:xfrm rot="21253507">
            <a:off x="656402" y="5680291"/>
            <a:ext cx="1584176" cy="432048"/>
          </a:xfrm>
          <a:prstGeom prst="ribbon2">
            <a:avLst>
              <a:gd name="adj1" fmla="val 16667"/>
              <a:gd name="adj2" fmla="val 71039"/>
            </a:avLst>
          </a:prstGeom>
          <a:solidFill>
            <a:srgbClr val="FF0000"/>
          </a:solidFill>
          <a:ln w="9525" cap="flat" cmpd="sng" algn="ctr">
            <a:solidFill>
              <a:srgbClr val="C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itchFamily="2" charset="-79"/>
                <a:ea typeface="ＭＳ Ｐゴシック" panose="020B0600070205080204" pitchFamily="50" charset="-128"/>
                <a:cs typeface="Aharoni" pitchFamily="2" charset="-79"/>
              </a:rPr>
              <a:t>Points!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itchFamily="2" charset="-79"/>
              <a:ea typeface="ＭＳ Ｐゴシック" panose="020B0600070205080204" pitchFamily="50" charset="-128"/>
              <a:cs typeface="Aharoni" pitchFamily="2" charset="-79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854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ラベルの使い方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48" y="4697279"/>
            <a:ext cx="2161905" cy="148571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047" y="4697279"/>
            <a:ext cx="2161905" cy="148571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007" y="4697279"/>
            <a:ext cx="2161905" cy="1485714"/>
          </a:xfrm>
          <a:prstGeom prst="rect">
            <a:avLst/>
          </a:prstGeom>
        </p:spPr>
      </p:pic>
      <p:sp>
        <p:nvSpPr>
          <p:cNvPr id="8" name="角丸四角形 7"/>
          <p:cNvSpPr/>
          <p:nvPr/>
        </p:nvSpPr>
        <p:spPr>
          <a:xfrm>
            <a:off x="700088" y="1811131"/>
            <a:ext cx="7743824" cy="2094120"/>
          </a:xfrm>
          <a:prstGeom prst="roundRect">
            <a:avLst>
              <a:gd name="adj" fmla="val 61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rmAutofit/>
          </a:bodyPr>
          <a:lstStyle/>
          <a:p>
            <a:pPr defTabSz="540000">
              <a:lnSpc>
                <a:spcPct val="150000"/>
              </a:lnSpc>
            </a:pP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 </a:t>
            </a:r>
            <a:r>
              <a:rPr lang="en-US" altLang="ja-JP" sz="16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count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 0;</a:t>
            </a:r>
          </a:p>
          <a:p>
            <a:pPr defTabSz="540000">
              <a:lnSpc>
                <a:spcPct val="150000"/>
              </a:lnSpc>
            </a:pP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b="1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btnHelloActionPerformed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6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java.awt.event.ActionEvent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evt) {</a:t>
            </a:r>
          </a:p>
          <a:p>
            <a:pPr defTabSz="540000">
              <a:lnSpc>
                <a:spcPct val="150000"/>
              </a:lnSpc>
            </a:pPr>
            <a:r>
              <a:rPr lang="en-US" altLang="ja-JP" sz="16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count 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=</a:t>
            </a:r>
            <a:r>
              <a:rPr lang="en-US" altLang="ja-JP" sz="16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count 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+ 1;</a:t>
            </a:r>
          </a:p>
          <a:p>
            <a:pPr defTabSz="540000">
              <a:lnSpc>
                <a:spcPct val="150000"/>
              </a:lnSpc>
            </a:pPr>
            <a:r>
              <a:rPr lang="en-US" altLang="ja-JP" sz="16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lblHello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.setText(count + </a:t>
            </a:r>
            <a:r>
              <a:rPr lang="en-US" altLang="ja-JP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ja-JP" altLang="en-US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回目のこんにちは！</a:t>
            </a:r>
            <a:r>
              <a:rPr lang="en-US" altLang="ja-JP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 </a:t>
            </a:r>
            <a:endParaRPr lang="en-US" altLang="ja-JP" sz="1600" kern="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93948" y="1444001"/>
            <a:ext cx="5995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10. </a:t>
            </a:r>
            <a:r>
              <a:rPr kumimoji="1" lang="ja-JP" altLang="en-US" sz="1600" dirty="0"/>
              <a:t>ボタンを押した回数を表示するようにソースコードを変更</a:t>
            </a:r>
          </a:p>
        </p:txBody>
      </p:sp>
      <p:sp>
        <p:nvSpPr>
          <p:cNvPr id="9" name="右矢印 8"/>
          <p:cNvSpPr/>
          <p:nvPr/>
        </p:nvSpPr>
        <p:spPr>
          <a:xfrm>
            <a:off x="2940017" y="5222114"/>
            <a:ext cx="460726" cy="4360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/>
          <p:cNvSpPr/>
          <p:nvPr/>
        </p:nvSpPr>
        <p:spPr>
          <a:xfrm>
            <a:off x="5737116" y="5222114"/>
            <a:ext cx="460726" cy="4360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 rot="5400000">
            <a:off x="649325" y="4064193"/>
            <a:ext cx="460726" cy="4360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014067" y="4290187"/>
            <a:ext cx="1521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11.</a:t>
            </a:r>
            <a:r>
              <a:rPr kumimoji="1" lang="ja-JP" altLang="en-US" sz="1600" dirty="0"/>
              <a:t> 実行結果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4504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A4A21C-20BE-4472-9D8F-7ACD7D28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授業計画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6187F9-A533-47F2-ABA4-0AD1B68E6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8074"/>
            <a:ext cx="7886700" cy="506453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ja-JP" altLang="ja-JP" sz="2200" b="1" dirty="0"/>
              <a:t>第</a:t>
            </a:r>
            <a:r>
              <a:rPr lang="en-US" altLang="ja-JP" sz="2200" b="1" dirty="0"/>
              <a:t>1</a:t>
            </a:r>
            <a:r>
              <a:rPr lang="ja-JP" altLang="ja-JP" sz="2200" b="1" dirty="0"/>
              <a:t>回：</a:t>
            </a:r>
            <a:r>
              <a:rPr lang="ja-JP" altLang="ja-JP" sz="2200" dirty="0"/>
              <a:t>ガイダンス、</a:t>
            </a:r>
            <a:r>
              <a:rPr lang="en-US" altLang="ja-JP" sz="2200" dirty="0"/>
              <a:t>Java</a:t>
            </a:r>
            <a:r>
              <a:rPr lang="ja-JP" altLang="ja-JP" sz="2200" dirty="0"/>
              <a:t>開発環境の構築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ja-JP" sz="2200" b="1" dirty="0">
                <a:solidFill>
                  <a:srgbClr val="FF0000"/>
                </a:solidFill>
              </a:rPr>
              <a:t>第</a:t>
            </a:r>
            <a:r>
              <a:rPr lang="en-US" altLang="ja-JP" sz="2200" b="1" dirty="0">
                <a:solidFill>
                  <a:srgbClr val="FF0000"/>
                </a:solidFill>
              </a:rPr>
              <a:t>2</a:t>
            </a:r>
            <a:r>
              <a:rPr lang="ja-JP" altLang="ja-JP" sz="2200" b="1" dirty="0">
                <a:solidFill>
                  <a:srgbClr val="FF0000"/>
                </a:solidFill>
              </a:rPr>
              <a:t>回：</a:t>
            </a:r>
            <a:r>
              <a:rPr lang="en-US" altLang="ja-JP" sz="2200" dirty="0">
                <a:solidFill>
                  <a:srgbClr val="FF0000"/>
                </a:solidFill>
              </a:rPr>
              <a:t>GUI</a:t>
            </a:r>
            <a:r>
              <a:rPr lang="ja-JP" altLang="ja-JP" sz="2200" dirty="0">
                <a:solidFill>
                  <a:srgbClr val="FF0000"/>
                </a:solidFill>
              </a:rPr>
              <a:t>アプリケーション開発、画像データの入出力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ja-JP" sz="2200" b="1" dirty="0"/>
              <a:t>第</a:t>
            </a:r>
            <a:r>
              <a:rPr lang="en-US" altLang="ja-JP" sz="2200" b="1" dirty="0"/>
              <a:t>3</a:t>
            </a:r>
            <a:r>
              <a:rPr lang="ja-JP" altLang="ja-JP" sz="2200" b="1" dirty="0"/>
              <a:t>回：</a:t>
            </a:r>
            <a:r>
              <a:rPr lang="ja-JP" altLang="ja-JP" sz="2200" dirty="0"/>
              <a:t>前処理</a:t>
            </a:r>
            <a:r>
              <a:rPr lang="en-US" altLang="ja-JP" sz="2200" dirty="0"/>
              <a:t>(1)</a:t>
            </a:r>
            <a:r>
              <a:rPr lang="ja-JP" altLang="ja-JP" sz="2200" dirty="0"/>
              <a:t>（濃度変換、モルフォロジー演算）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ja-JP" sz="2200" b="1" dirty="0"/>
              <a:t>第</a:t>
            </a:r>
            <a:r>
              <a:rPr lang="en-US" altLang="ja-JP" sz="2200" b="1" dirty="0"/>
              <a:t>4</a:t>
            </a:r>
            <a:r>
              <a:rPr lang="ja-JP" altLang="ja-JP" sz="2200" b="1" dirty="0"/>
              <a:t>回：</a:t>
            </a:r>
            <a:r>
              <a:rPr lang="ja-JP" altLang="ja-JP" sz="2200" dirty="0"/>
              <a:t>前処理</a:t>
            </a:r>
            <a:r>
              <a:rPr lang="en-US" altLang="ja-JP" sz="2200" dirty="0"/>
              <a:t>(2)</a:t>
            </a:r>
            <a:r>
              <a:rPr lang="ja-JP" altLang="ja-JP" sz="2200" dirty="0"/>
              <a:t>（平滑化、先鋭化）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ja-JP" sz="2200" b="1" dirty="0"/>
              <a:t>第</a:t>
            </a:r>
            <a:r>
              <a:rPr lang="en-US" altLang="ja-JP" sz="2200" b="1" dirty="0"/>
              <a:t>5</a:t>
            </a:r>
            <a:r>
              <a:rPr lang="ja-JP" altLang="ja-JP" sz="2200" b="1" dirty="0"/>
              <a:t>回：</a:t>
            </a:r>
            <a:r>
              <a:rPr lang="ja-JP" altLang="ja-JP" sz="2200" dirty="0"/>
              <a:t>画像のセグメンテーション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ja-JP" sz="2200" b="1" dirty="0"/>
              <a:t>第</a:t>
            </a:r>
            <a:r>
              <a:rPr lang="en-US" altLang="ja-JP" sz="2200" b="1" dirty="0"/>
              <a:t>6</a:t>
            </a:r>
            <a:r>
              <a:rPr lang="ja-JP" altLang="ja-JP" sz="2200" b="1" dirty="0"/>
              <a:t>回：</a:t>
            </a:r>
            <a:r>
              <a:rPr lang="ja-JP" altLang="ja-JP" sz="2200" dirty="0"/>
              <a:t>画像の特徴抽出・特徴解析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ja-JP" sz="2200" b="1" dirty="0"/>
              <a:t>第</a:t>
            </a:r>
            <a:r>
              <a:rPr lang="en-US" altLang="ja-JP" sz="2200" b="1" dirty="0"/>
              <a:t>7</a:t>
            </a:r>
            <a:r>
              <a:rPr lang="ja-JP" altLang="ja-JP" sz="2200" b="1" dirty="0"/>
              <a:t>回：</a:t>
            </a:r>
            <a:r>
              <a:rPr lang="ja-JP" altLang="ja-JP" sz="2200" dirty="0"/>
              <a:t>画像の定量評価（</a:t>
            </a:r>
            <a:r>
              <a:rPr lang="en-US" altLang="ja-JP" sz="2200" dirty="0"/>
              <a:t>MSE</a:t>
            </a:r>
            <a:r>
              <a:rPr lang="ja-JP" altLang="ja-JP" sz="2200" dirty="0" err="1"/>
              <a:t>、</a:t>
            </a:r>
            <a:r>
              <a:rPr lang="en-US" altLang="ja-JP" sz="2200" dirty="0"/>
              <a:t>PSNR</a:t>
            </a:r>
            <a:r>
              <a:rPr lang="ja-JP" altLang="ja-JP" sz="2200" dirty="0" err="1"/>
              <a:t>、</a:t>
            </a:r>
            <a:r>
              <a:rPr lang="en-US" altLang="ja-JP" sz="2200" dirty="0"/>
              <a:t>CNR</a:t>
            </a:r>
            <a:r>
              <a:rPr lang="ja-JP" altLang="ja-JP" sz="2200" dirty="0"/>
              <a:t>）</a:t>
            </a:r>
            <a:endParaRPr lang="en-US" altLang="ja-JP" sz="2200" dirty="0"/>
          </a:p>
          <a:p>
            <a:pPr marL="0" indent="0">
              <a:lnSpc>
                <a:spcPct val="150000"/>
              </a:lnSpc>
              <a:buNone/>
            </a:pPr>
            <a:r>
              <a:rPr lang="ja-JP" altLang="ja-JP" sz="2200" b="1" dirty="0"/>
              <a:t>第</a:t>
            </a:r>
            <a:r>
              <a:rPr lang="en-US" altLang="ja-JP" sz="2200" b="1" dirty="0"/>
              <a:t>8</a:t>
            </a:r>
            <a:r>
              <a:rPr lang="ja-JP" altLang="ja-JP" sz="2200" b="1" dirty="0"/>
              <a:t>回：</a:t>
            </a:r>
            <a:r>
              <a:rPr lang="ja-JP" altLang="en-US" sz="2200" dirty="0"/>
              <a:t>コンピュータ診断支援への展開、まとめ</a:t>
            </a:r>
            <a:endParaRPr kumimoji="1" lang="ja-JP" altLang="en-US" sz="22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A54A2F-1BBA-41B2-A0F3-2E75AB657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39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ラベルの使い方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48" y="5043055"/>
            <a:ext cx="2161905" cy="148571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906" y="5043055"/>
            <a:ext cx="2161905" cy="148571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867" y="5043055"/>
            <a:ext cx="2161905" cy="1485714"/>
          </a:xfrm>
          <a:prstGeom prst="rect">
            <a:avLst/>
          </a:prstGeom>
        </p:spPr>
      </p:pic>
      <p:sp>
        <p:nvSpPr>
          <p:cNvPr id="8" name="角丸四角形 7"/>
          <p:cNvSpPr/>
          <p:nvPr/>
        </p:nvSpPr>
        <p:spPr>
          <a:xfrm>
            <a:off x="693948" y="1782555"/>
            <a:ext cx="7743824" cy="2989964"/>
          </a:xfrm>
          <a:prstGeom prst="roundRect">
            <a:avLst>
              <a:gd name="adj" fmla="val 61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defTabSz="540000">
              <a:lnSpc>
                <a:spcPct val="150000"/>
              </a:lnSpc>
            </a:pP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 </a:t>
            </a:r>
            <a:r>
              <a:rPr lang="en-US" altLang="ja-JP" sz="14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count</a:t>
            </a: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 0;</a:t>
            </a:r>
          </a:p>
          <a:p>
            <a:pPr defTabSz="540000">
              <a:lnSpc>
                <a:spcPct val="150000"/>
              </a:lnSpc>
            </a:pP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b="1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btnHelloActionPerformed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java.awt.event.ActionEvent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evt) {</a:t>
            </a:r>
            <a:endParaRPr lang="en-US" altLang="ja-JP" sz="1400" b="1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defTabSz="540000">
              <a:lnSpc>
                <a:spcPct val="150000"/>
              </a:lnSpc>
            </a:pPr>
            <a:r>
              <a:rPr lang="en-US" altLang="ja-JP" sz="1400" b="1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4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count </a:t>
            </a: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=</a:t>
            </a:r>
            <a:r>
              <a:rPr lang="en-US" altLang="ja-JP" sz="14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count </a:t>
            </a: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+ 1;</a:t>
            </a:r>
          </a:p>
          <a:p>
            <a:pPr defTabSz="540000">
              <a:lnSpc>
                <a:spcPct val="150000"/>
              </a:lnSpc>
            </a:pP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if</a:t>
            </a: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4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count</a:t>
            </a: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&lt; 10) {</a:t>
            </a:r>
          </a:p>
          <a:p>
            <a:pPr defTabSz="540000">
              <a:lnSpc>
                <a:spcPct val="150000"/>
              </a:lnSpc>
            </a:pP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lang="en-US" altLang="ja-JP" sz="14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lblHello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.setText(count + </a:t>
            </a:r>
            <a:r>
              <a:rPr lang="en-US" altLang="ja-JP" sz="14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ja-JP" altLang="en-US" sz="14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回目のこんにちは！</a:t>
            </a:r>
            <a:r>
              <a:rPr lang="en-US" altLang="ja-JP" sz="14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);</a:t>
            </a:r>
          </a:p>
          <a:p>
            <a:pPr defTabSz="540000">
              <a:lnSpc>
                <a:spcPct val="150000"/>
              </a:lnSpc>
            </a:pP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} 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else</a:t>
            </a: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{</a:t>
            </a:r>
          </a:p>
          <a:p>
            <a:pPr defTabSz="540000">
              <a:lnSpc>
                <a:spcPct val="150000"/>
              </a:lnSpc>
            </a:pP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lang="en-US" altLang="ja-JP" sz="14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lblHello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.setText(</a:t>
            </a:r>
            <a:r>
              <a:rPr lang="en-US" altLang="ja-JP" sz="14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ja-JP" altLang="en-US" sz="14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もういいよ・・・</a:t>
            </a:r>
            <a:r>
              <a:rPr lang="en-US" altLang="ja-JP" sz="14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);</a:t>
            </a:r>
            <a:endParaRPr lang="en-US" altLang="ja-JP" sz="1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defTabSz="540000">
              <a:lnSpc>
                <a:spcPct val="150000"/>
              </a:lnSpc>
            </a:pPr>
            <a:r>
              <a:rPr lang="en-US" altLang="ja-JP" sz="14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 </a:t>
            </a:r>
          </a:p>
          <a:p>
            <a:pPr defTabSz="540000">
              <a:lnSpc>
                <a:spcPct val="150000"/>
              </a:lnSpc>
            </a:pPr>
            <a:r>
              <a:rPr lang="en-US" altLang="ja-JP" sz="1400" kern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}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93947" y="1444001"/>
            <a:ext cx="7743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12. </a:t>
            </a:r>
            <a:r>
              <a:rPr kumimoji="1" lang="ja-JP" altLang="en-US" sz="1600" dirty="0"/>
              <a:t>ボタンを押した回数が</a:t>
            </a:r>
            <a:r>
              <a:rPr kumimoji="1" lang="en-US" altLang="ja-JP" sz="1600" dirty="0"/>
              <a:t>10</a:t>
            </a:r>
            <a:r>
              <a:rPr kumimoji="1" lang="ja-JP" altLang="en-US" sz="1600" dirty="0"/>
              <a:t>回以上になったとき、違う処理をさせてみよう</a:t>
            </a:r>
          </a:p>
        </p:txBody>
      </p:sp>
      <p:sp>
        <p:nvSpPr>
          <p:cNvPr id="10" name="右矢印 9"/>
          <p:cNvSpPr/>
          <p:nvPr/>
        </p:nvSpPr>
        <p:spPr>
          <a:xfrm>
            <a:off x="2940015" y="5567890"/>
            <a:ext cx="460726" cy="4360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>
            <a:off x="5730976" y="5567890"/>
            <a:ext cx="460726" cy="4360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9466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/>
          <p:cNvSpPr txBox="1">
            <a:spLocks/>
          </p:cNvSpPr>
          <p:nvPr/>
        </p:nvSpPr>
        <p:spPr>
          <a:xfrm>
            <a:off x="420914" y="3037640"/>
            <a:ext cx="8302172" cy="10009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ja-JP" sz="4400" b="1" dirty="0"/>
              <a:t>3.3  </a:t>
            </a:r>
            <a:r>
              <a:rPr lang="ja-JP" altLang="en-US" sz="4400" b="1" dirty="0"/>
              <a:t>チェックボックスの使い方</a:t>
            </a:r>
          </a:p>
        </p:txBody>
      </p:sp>
      <p:sp>
        <p:nvSpPr>
          <p:cNvPr id="3" name="タイトル 3"/>
          <p:cNvSpPr txBox="1">
            <a:spLocks/>
          </p:cNvSpPr>
          <p:nvPr/>
        </p:nvSpPr>
        <p:spPr>
          <a:xfrm>
            <a:off x="420914" y="5335398"/>
            <a:ext cx="8302172" cy="9731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ja-JP" sz="3200" b="1" dirty="0"/>
              <a:t>GUI</a:t>
            </a:r>
            <a:r>
              <a:rPr lang="ja-JP" altLang="en-US" sz="3200" b="1" dirty="0"/>
              <a:t>名：</a:t>
            </a:r>
            <a:r>
              <a:rPr lang="en-US" altLang="ja-JP" sz="3200" b="1" dirty="0" err="1"/>
              <a:t>JCheckBox</a:t>
            </a:r>
            <a:endParaRPr lang="en-US" altLang="ja-JP" sz="3200" b="1" dirty="0"/>
          </a:p>
          <a:p>
            <a:pPr>
              <a:lnSpc>
                <a:spcPct val="100000"/>
              </a:lnSpc>
            </a:pPr>
            <a:r>
              <a:rPr lang="ja-JP" altLang="en-US" sz="2400" dirty="0"/>
              <a:t>選択・選択解除可能な項目</a:t>
            </a:r>
          </a:p>
        </p:txBody>
      </p:sp>
    </p:spTree>
    <p:extLst>
      <p:ext uri="{BB962C8B-B14F-4D97-AF65-F5344CB8AC3E}">
        <p14:creationId xmlns:p14="http://schemas.microsoft.com/office/powerpoint/2010/main" val="2620941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811" y="2439076"/>
            <a:ext cx="3220378" cy="201434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133725" y="2581472"/>
            <a:ext cx="2866881" cy="57450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133726" y="3709623"/>
            <a:ext cx="2866144" cy="57450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133726" y="3230191"/>
            <a:ext cx="766744" cy="3877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082787" y="3230191"/>
            <a:ext cx="756339" cy="3877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021444" y="3232069"/>
            <a:ext cx="935715" cy="3877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64442" y="434339"/>
            <a:ext cx="6550908" cy="78271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チェックボックスの使い方</a:t>
            </a:r>
          </a:p>
        </p:txBody>
      </p:sp>
      <p:cxnSp>
        <p:nvCxnSpPr>
          <p:cNvPr id="8" name="直線コネクタ 7"/>
          <p:cNvCxnSpPr>
            <a:stCxn id="11" idx="3"/>
            <a:endCxn id="7" idx="1"/>
          </p:cNvCxnSpPr>
          <p:nvPr/>
        </p:nvCxnSpPr>
        <p:spPr>
          <a:xfrm>
            <a:off x="2784732" y="2657988"/>
            <a:ext cx="348993" cy="210737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26" idx="1"/>
            <a:endCxn id="15" idx="3"/>
          </p:cNvCxnSpPr>
          <p:nvPr/>
        </p:nvCxnSpPr>
        <p:spPr>
          <a:xfrm flipH="1" flipV="1">
            <a:off x="5999870" y="3996876"/>
            <a:ext cx="347116" cy="147703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角丸四角形 10"/>
          <p:cNvSpPr/>
          <p:nvPr/>
        </p:nvSpPr>
        <p:spPr>
          <a:xfrm>
            <a:off x="115442" y="2297988"/>
            <a:ext cx="2669290" cy="720000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b="1" dirty="0">
                <a:solidFill>
                  <a:prstClr val="white"/>
                </a:solidFill>
                <a:latin typeface="+mn-ea"/>
              </a:rPr>
              <a:t>GUI 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JButton</a:t>
            </a:r>
            <a:endParaRPr lang="en-US" altLang="ja-JP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変数名 </a:t>
            </a:r>
            <a:r>
              <a:rPr lang="en-US" altLang="ja-JP" b="1" dirty="0">
                <a:solidFill>
                  <a:prstClr val="white"/>
                </a:solidFill>
                <a:latin typeface="+mn-ea"/>
              </a:rPr>
              <a:t>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btnRevenge</a:t>
            </a:r>
            <a:endParaRPr lang="ja-JP" altLang="en-US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9" name="横巻き 18"/>
          <p:cNvSpPr/>
          <p:nvPr/>
        </p:nvSpPr>
        <p:spPr>
          <a:xfrm>
            <a:off x="188628" y="136015"/>
            <a:ext cx="2051234" cy="1081041"/>
          </a:xfrm>
          <a:prstGeom prst="horizontalScroll">
            <a:avLst>
              <a:gd name="adj" fmla="val 9765"/>
            </a:avLst>
          </a:prstGeom>
          <a:solidFill>
            <a:srgbClr val="FFCCCC"/>
          </a:solidFill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72000" bIns="0" rtlCol="0" anchor="ctr"/>
          <a:lstStyle/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新規プロジェクト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「</a:t>
            </a:r>
            <a:r>
              <a:rPr kumimoji="0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Software2</a:t>
            </a: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」</a:t>
            </a:r>
            <a:endParaRPr kumimoji="0" lang="en-US" altLang="ja-JP" sz="1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を作ろう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93947" y="1706206"/>
            <a:ext cx="774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1. </a:t>
            </a:r>
            <a:r>
              <a:rPr kumimoji="1" lang="ja-JP" altLang="en-US" dirty="0"/>
              <a:t>次のように、ボタン、チェックボックス、ラベルを配置</a:t>
            </a:r>
          </a:p>
        </p:txBody>
      </p:sp>
      <p:sp>
        <p:nvSpPr>
          <p:cNvPr id="23" name="角丸四角形 22"/>
          <p:cNvSpPr/>
          <p:nvPr/>
        </p:nvSpPr>
        <p:spPr>
          <a:xfrm>
            <a:off x="110201" y="3207470"/>
            <a:ext cx="2669290" cy="720000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b="1" dirty="0">
                <a:solidFill>
                  <a:prstClr val="white"/>
                </a:solidFill>
                <a:latin typeface="+mn-ea"/>
              </a:rPr>
              <a:t>GUI 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JCheckBox</a:t>
            </a:r>
            <a:endParaRPr lang="en-US" altLang="ja-JP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変数名 </a:t>
            </a:r>
            <a:r>
              <a:rPr lang="en-US" altLang="ja-JP" b="1" dirty="0">
                <a:solidFill>
                  <a:prstClr val="white"/>
                </a:solidFill>
                <a:latin typeface="+mn-ea"/>
              </a:rPr>
              <a:t>: checkMulti2</a:t>
            </a:r>
            <a:endParaRPr lang="ja-JP" altLang="en-US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110201" y="4116952"/>
            <a:ext cx="2669290" cy="720000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b="1" dirty="0">
                <a:solidFill>
                  <a:prstClr val="white"/>
                </a:solidFill>
                <a:latin typeface="+mn-ea"/>
              </a:rPr>
              <a:t>GUI 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JCheckBox</a:t>
            </a:r>
            <a:endParaRPr lang="en-US" altLang="ja-JP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変数名 </a:t>
            </a:r>
            <a:r>
              <a:rPr lang="en-US" altLang="ja-JP" b="1" dirty="0">
                <a:solidFill>
                  <a:prstClr val="white"/>
                </a:solidFill>
                <a:latin typeface="+mn-ea"/>
              </a:rPr>
              <a:t>: checkMulti5</a:t>
            </a:r>
            <a:endParaRPr lang="ja-JP" altLang="en-US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6346986" y="2726246"/>
            <a:ext cx="2669290" cy="720000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b="1" dirty="0">
                <a:solidFill>
                  <a:prstClr val="white"/>
                </a:solidFill>
                <a:latin typeface="+mn-ea"/>
              </a:rPr>
              <a:t>GUI 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JCheckBox</a:t>
            </a:r>
            <a:endParaRPr lang="en-US" altLang="ja-JP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変数名 </a:t>
            </a:r>
            <a:r>
              <a:rPr lang="en-US" altLang="ja-JP" b="1" dirty="0">
                <a:solidFill>
                  <a:prstClr val="white"/>
                </a:solidFill>
                <a:latin typeface="+mn-ea"/>
              </a:rPr>
              <a:t>: checkMulti10</a:t>
            </a:r>
            <a:endParaRPr lang="ja-JP" altLang="en-US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>
          <a:xfrm>
            <a:off x="6346986" y="3784579"/>
            <a:ext cx="2669290" cy="720000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b="1" dirty="0">
                <a:solidFill>
                  <a:prstClr val="white"/>
                </a:solidFill>
                <a:latin typeface="+mn-ea"/>
              </a:rPr>
              <a:t>GUI 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JLabel</a:t>
            </a:r>
            <a:endParaRPr lang="en-US" altLang="ja-JP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変数名 </a:t>
            </a:r>
            <a:r>
              <a:rPr lang="en-US" altLang="ja-JP" b="1" dirty="0">
                <a:solidFill>
                  <a:prstClr val="white"/>
                </a:solidFill>
                <a:latin typeface="+mn-ea"/>
              </a:rPr>
              <a:t>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lblRevenge</a:t>
            </a:r>
            <a:endParaRPr lang="ja-JP" altLang="en-US" b="1" dirty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29" name="直線コネクタ 28"/>
          <p:cNvCxnSpPr>
            <a:stCxn id="23" idx="3"/>
            <a:endCxn id="16" idx="1"/>
          </p:cNvCxnSpPr>
          <p:nvPr/>
        </p:nvCxnSpPr>
        <p:spPr>
          <a:xfrm flipV="1">
            <a:off x="2779491" y="3424057"/>
            <a:ext cx="354235" cy="143413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>
            <a:stCxn id="24" idx="3"/>
            <a:endCxn id="17" idx="1"/>
          </p:cNvCxnSpPr>
          <p:nvPr/>
        </p:nvCxnSpPr>
        <p:spPr>
          <a:xfrm flipV="1">
            <a:off x="2779491" y="3424057"/>
            <a:ext cx="1303296" cy="1052895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25" idx="1"/>
            <a:endCxn id="18" idx="3"/>
          </p:cNvCxnSpPr>
          <p:nvPr/>
        </p:nvCxnSpPr>
        <p:spPr>
          <a:xfrm flipH="1">
            <a:off x="5957159" y="3086246"/>
            <a:ext cx="389827" cy="339689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utoShape 3"/>
          <p:cNvSpPr>
            <a:spLocks noChangeArrowheads="1"/>
          </p:cNvSpPr>
          <p:nvPr/>
        </p:nvSpPr>
        <p:spPr bwMode="gray">
          <a:xfrm>
            <a:off x="1657350" y="5714957"/>
            <a:ext cx="5829300" cy="871310"/>
          </a:xfrm>
          <a:prstGeom prst="roundRect">
            <a:avLst>
              <a:gd name="adj" fmla="val 10442"/>
            </a:avLst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tIns="36000" bIns="36000" anchor="ctr"/>
          <a:lstStyle/>
          <a:p>
            <a:pPr algn="ctr">
              <a:lnSpc>
                <a:spcPct val="150000"/>
              </a:lnSpc>
            </a:pPr>
            <a:r>
              <a:rPr lang="ja-JP" altLang="en-US" dirty="0">
                <a:solidFill>
                  <a:prstClr val="black"/>
                </a:solidFill>
                <a:latin typeface="+mn-ea"/>
              </a:rPr>
              <a:t>チェックボックスが押されているかどうかは</a:t>
            </a:r>
            <a:endParaRPr lang="en-US" altLang="ja-JP" dirty="0">
              <a:solidFill>
                <a:prstClr val="black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ja-JP" altLang="en-US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GUI</a:t>
            </a:r>
            <a:r>
              <a:rPr lang="ja-JP" altLang="en-US" b="1" dirty="0">
                <a:solidFill>
                  <a:srgbClr val="FF0000"/>
                </a:solidFill>
                <a:latin typeface="+mn-ea"/>
              </a:rPr>
              <a:t>部品名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.</a:t>
            </a:r>
            <a:r>
              <a:rPr lang="en-US" altLang="ja-JP" b="1" dirty="0" err="1">
                <a:solidFill>
                  <a:srgbClr val="FF0000"/>
                </a:solidFill>
                <a:latin typeface="+mn-ea"/>
              </a:rPr>
              <a:t>isSelected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() 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で判定する！  </a:t>
            </a:r>
          </a:p>
        </p:txBody>
      </p:sp>
      <p:sp>
        <p:nvSpPr>
          <p:cNvPr id="30" name="上リボン 29"/>
          <p:cNvSpPr/>
          <p:nvPr/>
        </p:nvSpPr>
        <p:spPr>
          <a:xfrm rot="21253507">
            <a:off x="1231960" y="5385192"/>
            <a:ext cx="1584176" cy="432048"/>
          </a:xfrm>
          <a:prstGeom prst="ribbon2">
            <a:avLst>
              <a:gd name="adj1" fmla="val 16667"/>
              <a:gd name="adj2" fmla="val 71039"/>
            </a:avLst>
          </a:prstGeom>
          <a:solidFill>
            <a:srgbClr val="FF0000"/>
          </a:solidFill>
          <a:ln w="9525" cap="flat" cmpd="sng" algn="ctr">
            <a:solidFill>
              <a:srgbClr val="C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itchFamily="2" charset="-79"/>
                <a:ea typeface="ＭＳ Ｐゴシック" panose="020B0600070205080204" pitchFamily="50" charset="-128"/>
                <a:cs typeface="Aharoni"/>
              </a:rPr>
              <a:t>Points!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itchFamily="2" charset="-79"/>
              <a:ea typeface="ＭＳ Ｐゴシック" panose="020B0600070205080204" pitchFamily="50" charset="-128"/>
              <a:cs typeface="Aharoni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2951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チェックボックスの使い方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717" y="4910511"/>
            <a:ext cx="2114286" cy="167619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486" y="4907696"/>
            <a:ext cx="2114286" cy="16761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48" y="4910511"/>
            <a:ext cx="2114286" cy="1676190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693948" y="1909555"/>
            <a:ext cx="7743824" cy="2547905"/>
          </a:xfrm>
          <a:prstGeom prst="roundRect">
            <a:avLst>
              <a:gd name="adj" fmla="val 61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defTabSz="540000">
              <a:lnSpc>
                <a:spcPct val="150000"/>
              </a:lnSpc>
            </a:pP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btnRevengeActionPerformed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java.awt.event.ActionEvent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evt) {</a:t>
            </a:r>
            <a:endParaRPr lang="en-US" altLang="ja-JP" sz="1400" b="1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defTabSz="540000">
              <a:lnSpc>
                <a:spcPct val="150000"/>
              </a:lnSpc>
            </a:pP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int </a:t>
            </a: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revenge = 1;</a:t>
            </a:r>
          </a:p>
          <a:p>
            <a:pPr defTabSz="540000">
              <a:lnSpc>
                <a:spcPct val="150000"/>
              </a:lnSpc>
            </a:pP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	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if</a:t>
            </a: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4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checkMulti2</a:t>
            </a: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.isSelected()) 	revenge *= 2;</a:t>
            </a:r>
          </a:p>
          <a:p>
            <a:pPr defTabSz="540000">
              <a:lnSpc>
                <a:spcPct val="150000"/>
              </a:lnSpc>
            </a:pP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if </a:t>
            </a: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4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checkMulti5</a:t>
            </a: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.isSelected()) 	revenge *= 5;</a:t>
            </a:r>
          </a:p>
          <a:p>
            <a:pPr defTabSz="540000">
              <a:lnSpc>
                <a:spcPct val="150000"/>
              </a:lnSpc>
            </a:pP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if </a:t>
            </a: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4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checkMulti10</a:t>
            </a: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.isSelected()) 	revenge *= 10;</a:t>
            </a:r>
          </a:p>
          <a:p>
            <a:pPr defTabSz="540000">
              <a:lnSpc>
                <a:spcPct val="150000"/>
              </a:lnSpc>
            </a:pP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4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lblRevenge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.setText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(revenge + </a:t>
            </a:r>
            <a:r>
              <a:rPr lang="en-US" altLang="ja-JP" sz="14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ja-JP" altLang="en-US" sz="14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倍返しだ！</a:t>
            </a:r>
            <a:r>
              <a:rPr lang="en-US" altLang="ja-JP" sz="14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);</a:t>
            </a:r>
          </a:p>
          <a:p>
            <a:pPr defTabSz="540000">
              <a:lnSpc>
                <a:spcPct val="150000"/>
              </a:lnSpc>
            </a:pPr>
            <a:r>
              <a:rPr lang="en-US" altLang="ja-JP" sz="1400" kern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}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36359" y="1487131"/>
            <a:ext cx="8059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2. </a:t>
            </a:r>
            <a:r>
              <a:rPr kumimoji="1" lang="ja-JP" altLang="en-US" sz="1600" dirty="0"/>
              <a:t>ボタンをダブルクリックして、何倍返しかをラベルに表示するソースコードを記述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1320801" y="2634505"/>
            <a:ext cx="4026060" cy="33576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>
            <a:endCxn id="11" idx="3"/>
          </p:cNvCxnSpPr>
          <p:nvPr/>
        </p:nvCxnSpPr>
        <p:spPr>
          <a:xfrm flipH="1">
            <a:off x="5346861" y="2436710"/>
            <a:ext cx="276142" cy="365675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1320801" y="3263900"/>
            <a:ext cx="4148346" cy="33576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>
            <a:endCxn id="20" idx="3"/>
          </p:cNvCxnSpPr>
          <p:nvPr/>
        </p:nvCxnSpPr>
        <p:spPr>
          <a:xfrm flipH="1" flipV="1">
            <a:off x="5469147" y="3431780"/>
            <a:ext cx="341103" cy="509166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角丸四角形 20"/>
          <p:cNvSpPr/>
          <p:nvPr/>
        </p:nvSpPr>
        <p:spPr>
          <a:xfrm>
            <a:off x="4852820" y="3940946"/>
            <a:ext cx="3833979" cy="720000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if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文の中の処理が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1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行のときに限り、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中括弧を省略することができる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4852821" y="1773860"/>
            <a:ext cx="3833979" cy="720000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checkMulti2 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がチェックされていたら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変数 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revenge 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を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2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倍にする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0366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メンバ変数とローカル変数</a:t>
            </a: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4318571"/>
            <a:ext cx="7886700" cy="243465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ja-JP" altLang="en-US" sz="2400" dirty="0">
                <a:solidFill>
                  <a:srgbClr val="FF0000"/>
                </a:solidFill>
              </a:rPr>
              <a:t> メンバ変数（フィールド）</a:t>
            </a:r>
            <a:endParaRPr lang="en-US" altLang="ja-JP" sz="24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ja-JP" altLang="en-US" sz="2000" dirty="0"/>
              <a:t> クラス内（メソッド外）で宣言した変数</a:t>
            </a:r>
            <a:endParaRPr lang="en-US" altLang="ja-JP" sz="2000" dirty="0"/>
          </a:p>
          <a:p>
            <a:pPr lvl="1">
              <a:lnSpc>
                <a:spcPct val="120000"/>
              </a:lnSpc>
            </a:pPr>
            <a:r>
              <a:rPr lang="en-US" altLang="ja-JP" sz="2000" dirty="0"/>
              <a:t> </a:t>
            </a:r>
            <a:r>
              <a:rPr lang="ja-JP" altLang="en-US" sz="2000" dirty="0"/>
              <a:t>クラスのどこからでも利用可能で、値は保持される</a:t>
            </a:r>
            <a:endParaRPr lang="en-US" altLang="ja-JP" sz="2000" dirty="0"/>
          </a:p>
          <a:p>
            <a:pPr>
              <a:lnSpc>
                <a:spcPct val="120000"/>
              </a:lnSpc>
            </a:pPr>
            <a:r>
              <a:rPr lang="ja-JP" altLang="en-US" sz="2400" dirty="0">
                <a:solidFill>
                  <a:srgbClr val="FF0000"/>
                </a:solidFill>
              </a:rPr>
              <a:t> ローカル変数</a:t>
            </a:r>
            <a:endParaRPr lang="en-US" altLang="ja-JP" sz="24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ja-JP" altLang="en-US" sz="2000" dirty="0"/>
              <a:t> メソッド内で宣言した変数</a:t>
            </a:r>
            <a:endParaRPr lang="en-US" altLang="ja-JP" sz="2000" dirty="0"/>
          </a:p>
          <a:p>
            <a:pPr lvl="1">
              <a:lnSpc>
                <a:spcPct val="120000"/>
              </a:lnSpc>
            </a:pPr>
            <a:r>
              <a:rPr lang="ja-JP" altLang="en-US" sz="2000" dirty="0"/>
              <a:t> メソッド内でのみ利用可能で、メソッド処理終了時に値は破棄される</a:t>
            </a:r>
            <a:endParaRPr lang="en-US" altLang="ja-JP" sz="2000" dirty="0"/>
          </a:p>
        </p:txBody>
      </p:sp>
      <p:sp>
        <p:nvSpPr>
          <p:cNvPr id="7" name="角丸四角形 6"/>
          <p:cNvSpPr/>
          <p:nvPr/>
        </p:nvSpPr>
        <p:spPr>
          <a:xfrm>
            <a:off x="700088" y="1734705"/>
            <a:ext cx="7743824" cy="2485785"/>
          </a:xfrm>
          <a:prstGeom prst="roundRect">
            <a:avLst>
              <a:gd name="adj" fmla="val 61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defTabSz="540000">
              <a:lnSpc>
                <a:spcPct val="150000"/>
              </a:lnSpc>
            </a:pPr>
            <a:r>
              <a:rPr lang="en-US" altLang="ja-JP" sz="14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revenge</a:t>
            </a: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 1;</a:t>
            </a:r>
            <a:endParaRPr lang="en-US" altLang="ja-JP" sz="1400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defTabSz="540000">
              <a:lnSpc>
                <a:spcPct val="150000"/>
              </a:lnSpc>
            </a:pP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btnRevengeActionPerformed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java.awt.event.ActionEvent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evt) {</a:t>
            </a:r>
            <a:endParaRPr lang="en-US" altLang="ja-JP" sz="1400" b="1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defTabSz="540000">
              <a:lnSpc>
                <a:spcPct val="150000"/>
              </a:lnSpc>
            </a:pP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if</a:t>
            </a: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4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checkMulti2</a:t>
            </a: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.isSelected()) 	revenge *= 2;</a:t>
            </a:r>
          </a:p>
          <a:p>
            <a:pPr defTabSz="540000">
              <a:lnSpc>
                <a:spcPct val="150000"/>
              </a:lnSpc>
            </a:pP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if </a:t>
            </a: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4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checkMulti5</a:t>
            </a: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.isSelected()) 	revenge *= 5;</a:t>
            </a:r>
          </a:p>
          <a:p>
            <a:pPr defTabSz="540000">
              <a:lnSpc>
                <a:spcPct val="150000"/>
              </a:lnSpc>
            </a:pP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if </a:t>
            </a: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4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checkMulti10</a:t>
            </a: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.isSelected()) 	revenge *= 10;</a:t>
            </a:r>
          </a:p>
          <a:p>
            <a:pPr defTabSz="540000">
              <a:lnSpc>
                <a:spcPct val="150000"/>
              </a:lnSpc>
            </a:pP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4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lblRevenge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.setText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(revenge + </a:t>
            </a:r>
            <a:r>
              <a:rPr lang="en-US" altLang="ja-JP" sz="14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ja-JP" altLang="en-US" sz="14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倍返しだ！</a:t>
            </a:r>
            <a:r>
              <a:rPr lang="en-US" altLang="ja-JP" sz="14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);</a:t>
            </a:r>
          </a:p>
          <a:p>
            <a:pPr defTabSz="540000">
              <a:lnSpc>
                <a:spcPct val="150000"/>
              </a:lnSpc>
            </a:pPr>
            <a:r>
              <a:rPr lang="en-US" altLang="ja-JP" sz="1400" kern="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}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00088" y="1410203"/>
            <a:ext cx="7743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3. </a:t>
            </a:r>
            <a:r>
              <a:rPr kumimoji="1" lang="ja-JP" altLang="en-US" sz="1600" dirty="0"/>
              <a:t>メンバ変数を使ったプログラムに変更して、動作の違いを確認してみよう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762001" y="1820385"/>
            <a:ext cx="1568449" cy="33576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2565473" y="1759798"/>
            <a:ext cx="2161803" cy="456933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メソッドの外に出す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13" name="直線コネクタ 12"/>
          <p:cNvCxnSpPr>
            <a:stCxn id="12" idx="1"/>
            <a:endCxn id="9" idx="3"/>
          </p:cNvCxnSpPr>
          <p:nvPr/>
        </p:nvCxnSpPr>
        <p:spPr>
          <a:xfrm flipH="1">
            <a:off x="2330450" y="1988265"/>
            <a:ext cx="235023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2494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/>
          <p:cNvSpPr txBox="1">
            <a:spLocks/>
          </p:cNvSpPr>
          <p:nvPr/>
        </p:nvSpPr>
        <p:spPr>
          <a:xfrm>
            <a:off x="420914" y="3037640"/>
            <a:ext cx="8302172" cy="1229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ja-JP" altLang="en-US" sz="4000" b="1" dirty="0"/>
              <a:t>　</a:t>
            </a:r>
            <a:r>
              <a:rPr lang="en-US" altLang="ja-JP" sz="4000" b="1" dirty="0"/>
              <a:t>3.4  </a:t>
            </a:r>
            <a:r>
              <a:rPr lang="ja-JP" altLang="en-US" sz="4000" b="1" dirty="0"/>
              <a:t>テキストフィールド</a:t>
            </a:r>
            <a:r>
              <a:rPr lang="en-US" altLang="ja-JP" sz="4000" b="1" dirty="0"/>
              <a:t>/</a:t>
            </a:r>
          </a:p>
          <a:p>
            <a:pPr algn="l">
              <a:lnSpc>
                <a:spcPct val="100000"/>
              </a:lnSpc>
            </a:pPr>
            <a:r>
              <a:rPr lang="ja-JP" altLang="en-US" sz="4000" b="1" dirty="0"/>
              <a:t>　　　 テキストエリアの使い方</a:t>
            </a:r>
          </a:p>
        </p:txBody>
      </p:sp>
      <p:sp>
        <p:nvSpPr>
          <p:cNvPr id="3" name="タイトル 3"/>
          <p:cNvSpPr txBox="1">
            <a:spLocks/>
          </p:cNvSpPr>
          <p:nvPr/>
        </p:nvSpPr>
        <p:spPr>
          <a:xfrm>
            <a:off x="349250" y="5335398"/>
            <a:ext cx="8445500" cy="9731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ja-JP" sz="3200" b="1" dirty="0"/>
              <a:t>GUI</a:t>
            </a:r>
            <a:r>
              <a:rPr lang="ja-JP" altLang="en-US" sz="3200" b="1" dirty="0"/>
              <a:t>名：</a:t>
            </a:r>
            <a:r>
              <a:rPr lang="en-US" altLang="ja-JP" sz="3200" b="1" dirty="0" err="1"/>
              <a:t>JTextField</a:t>
            </a:r>
            <a:r>
              <a:rPr lang="ja-JP" altLang="en-US" sz="2000" b="1" dirty="0"/>
              <a:t>・・・</a:t>
            </a:r>
            <a:r>
              <a:rPr lang="en-US" altLang="ja-JP" sz="2400" dirty="0"/>
              <a:t>1</a:t>
            </a:r>
            <a:r>
              <a:rPr lang="ja-JP" altLang="en-US" sz="2400" dirty="0"/>
              <a:t>行のテキスト編集領域</a:t>
            </a:r>
            <a:endParaRPr lang="en-US" altLang="ja-JP" sz="3200" dirty="0"/>
          </a:p>
          <a:p>
            <a:pPr algn="l">
              <a:lnSpc>
                <a:spcPct val="100000"/>
              </a:lnSpc>
            </a:pPr>
            <a:r>
              <a:rPr lang="en-US" altLang="ja-JP" sz="3200" b="1" dirty="0"/>
              <a:t>GUI</a:t>
            </a:r>
            <a:r>
              <a:rPr lang="ja-JP" altLang="en-US" sz="3200" b="1" dirty="0"/>
              <a:t>名：</a:t>
            </a:r>
            <a:r>
              <a:rPr lang="en-US" altLang="ja-JP" sz="3200" b="1" dirty="0" err="1"/>
              <a:t>JTextArea</a:t>
            </a:r>
            <a:r>
              <a:rPr lang="en-US" altLang="ja-JP" sz="700" b="1" dirty="0"/>
              <a:t> </a:t>
            </a:r>
            <a:r>
              <a:rPr lang="ja-JP" altLang="en-US" sz="2000" b="1" dirty="0"/>
              <a:t>・・・</a:t>
            </a:r>
            <a:r>
              <a:rPr lang="ja-JP" altLang="en-US" sz="2400" dirty="0"/>
              <a:t>複数行のテキスト編集領域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82454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dirty="0"/>
              <a:t>テキストフィールド</a:t>
            </a:r>
            <a:r>
              <a:rPr lang="en-US" altLang="ja-JP" sz="3200" dirty="0"/>
              <a:t>/</a:t>
            </a:r>
            <a:br>
              <a:rPr lang="en-US" altLang="ja-JP" sz="3200" dirty="0"/>
            </a:br>
            <a:r>
              <a:rPr lang="ja-JP" altLang="en-US" sz="3200" dirty="0"/>
              <a:t>テキストエリアの使い方</a:t>
            </a:r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097" y="2377451"/>
            <a:ext cx="3809524" cy="2476190"/>
          </a:xfrm>
          <a:prstGeom prst="rect">
            <a:avLst/>
          </a:prstGeom>
        </p:spPr>
      </p:pic>
      <p:sp>
        <p:nvSpPr>
          <p:cNvPr id="5" name="横巻き 4"/>
          <p:cNvSpPr/>
          <p:nvPr/>
        </p:nvSpPr>
        <p:spPr>
          <a:xfrm>
            <a:off x="188628" y="136015"/>
            <a:ext cx="2051234" cy="1081041"/>
          </a:xfrm>
          <a:prstGeom prst="horizontalScroll">
            <a:avLst>
              <a:gd name="adj" fmla="val 9765"/>
            </a:avLst>
          </a:prstGeom>
          <a:solidFill>
            <a:srgbClr val="FFCCCC"/>
          </a:solidFill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72000" bIns="0" rtlCol="0" anchor="ctr"/>
          <a:lstStyle/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新規プロジェクト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「</a:t>
            </a:r>
            <a:r>
              <a:rPr kumimoji="0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Software3</a:t>
            </a: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」</a:t>
            </a:r>
            <a:endParaRPr kumimoji="0" lang="en-US" altLang="ja-JP" sz="1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を作ろう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2784475" y="2536825"/>
            <a:ext cx="323850" cy="2095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188628" y="2176825"/>
            <a:ext cx="2295492" cy="720000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GUI : </a:t>
            </a:r>
            <a:r>
              <a:rPr lang="en-US" altLang="ja-JP" sz="1600" b="1" dirty="0" err="1">
                <a:solidFill>
                  <a:prstClr val="white"/>
                </a:solidFill>
                <a:latin typeface="+mn-ea"/>
              </a:rPr>
              <a:t>JLabel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変数名 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: </a:t>
            </a:r>
            <a:r>
              <a:rPr lang="en-US" altLang="ja-JP" sz="1600" b="1" dirty="0" err="1">
                <a:solidFill>
                  <a:prstClr val="white"/>
                </a:solidFill>
                <a:latin typeface="+mn-ea"/>
              </a:rPr>
              <a:t>lblName</a:t>
            </a:r>
            <a:endParaRPr lang="ja-JP" altLang="en-US" sz="1600" b="1" dirty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8" name="直線コネクタ 7"/>
          <p:cNvCxnSpPr>
            <a:stCxn id="7" idx="3"/>
            <a:endCxn id="6" idx="1"/>
          </p:cNvCxnSpPr>
          <p:nvPr/>
        </p:nvCxnSpPr>
        <p:spPr>
          <a:xfrm>
            <a:off x="2484120" y="2536825"/>
            <a:ext cx="300355" cy="104775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693947" y="1582381"/>
            <a:ext cx="774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1. </a:t>
            </a:r>
            <a:r>
              <a:rPr kumimoji="1" lang="ja-JP" altLang="en-US" dirty="0"/>
              <a:t>ラベル、ボタン、テキストフィールド、テキストエリアを配置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117056" y="2500313"/>
            <a:ext cx="940593" cy="29527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>
            <a:off x="188628" y="3136594"/>
            <a:ext cx="2295492" cy="720000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GUI : </a:t>
            </a:r>
            <a:r>
              <a:rPr lang="en-US" altLang="ja-JP" sz="1600" b="1" dirty="0" err="1">
                <a:solidFill>
                  <a:prstClr val="white"/>
                </a:solidFill>
                <a:latin typeface="+mn-ea"/>
              </a:rPr>
              <a:t>JTextField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変数名 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: </a:t>
            </a:r>
            <a:r>
              <a:rPr lang="en-US" altLang="ja-JP" sz="1600" b="1" dirty="0" err="1">
                <a:solidFill>
                  <a:prstClr val="white"/>
                </a:solidFill>
                <a:latin typeface="+mn-ea"/>
              </a:rPr>
              <a:t>txtName</a:t>
            </a:r>
            <a:endParaRPr lang="ja-JP" altLang="en-US" sz="1600" b="1" dirty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26" name="直線コネクタ 25"/>
          <p:cNvCxnSpPr>
            <a:stCxn id="25" idx="3"/>
            <a:endCxn id="24" idx="2"/>
          </p:cNvCxnSpPr>
          <p:nvPr/>
        </p:nvCxnSpPr>
        <p:spPr>
          <a:xfrm flipV="1">
            <a:off x="2484120" y="2795588"/>
            <a:ext cx="1103233" cy="701006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5459095" y="2505075"/>
            <a:ext cx="863124" cy="30956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角丸四角形 33"/>
          <p:cNvSpPr/>
          <p:nvPr/>
        </p:nvSpPr>
        <p:spPr>
          <a:xfrm>
            <a:off x="6593999" y="2123332"/>
            <a:ext cx="2295492" cy="720000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GUI : </a:t>
            </a:r>
            <a:r>
              <a:rPr lang="en-US" altLang="ja-JP" sz="1600" b="1" dirty="0" err="1">
                <a:solidFill>
                  <a:prstClr val="white"/>
                </a:solidFill>
                <a:latin typeface="+mn-ea"/>
              </a:rPr>
              <a:t>JButton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変数名 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: </a:t>
            </a:r>
            <a:r>
              <a:rPr lang="en-US" altLang="ja-JP" sz="1600" b="1" dirty="0" err="1">
                <a:solidFill>
                  <a:prstClr val="white"/>
                </a:solidFill>
                <a:latin typeface="+mn-ea"/>
              </a:rPr>
              <a:t>btnHello</a:t>
            </a:r>
            <a:endParaRPr lang="ja-JP" altLang="en-US" sz="1600" b="1" dirty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35" name="直線コネクタ 34"/>
          <p:cNvCxnSpPr>
            <a:stCxn id="34" idx="1"/>
            <a:endCxn id="33" idx="3"/>
          </p:cNvCxnSpPr>
          <p:nvPr/>
        </p:nvCxnSpPr>
        <p:spPr>
          <a:xfrm flipH="1">
            <a:off x="6322219" y="2483332"/>
            <a:ext cx="271780" cy="176524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/>
          <p:cNvSpPr/>
          <p:nvPr/>
        </p:nvSpPr>
        <p:spPr>
          <a:xfrm>
            <a:off x="2806701" y="2851150"/>
            <a:ext cx="3511550" cy="18605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角丸四角形 42"/>
          <p:cNvSpPr/>
          <p:nvPr/>
        </p:nvSpPr>
        <p:spPr>
          <a:xfrm>
            <a:off x="6593999" y="3615546"/>
            <a:ext cx="2295492" cy="720000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GUI : </a:t>
            </a:r>
            <a:r>
              <a:rPr lang="en-US" altLang="ja-JP" sz="1600" b="1" dirty="0" err="1">
                <a:solidFill>
                  <a:prstClr val="white"/>
                </a:solidFill>
                <a:latin typeface="+mn-ea"/>
              </a:rPr>
              <a:t>JTextArea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変数名 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: </a:t>
            </a:r>
            <a:r>
              <a:rPr lang="en-US" altLang="ja-JP" sz="1600" b="1" dirty="0" err="1">
                <a:solidFill>
                  <a:prstClr val="white"/>
                </a:solidFill>
                <a:latin typeface="+mn-ea"/>
              </a:rPr>
              <a:t>taOutput</a:t>
            </a:r>
            <a:endParaRPr lang="ja-JP" altLang="en-US" sz="1600" b="1" dirty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44" name="直線コネクタ 43"/>
          <p:cNvCxnSpPr>
            <a:stCxn id="43" idx="1"/>
            <a:endCxn id="42" idx="3"/>
          </p:cNvCxnSpPr>
          <p:nvPr/>
        </p:nvCxnSpPr>
        <p:spPr>
          <a:xfrm flipH="1" flipV="1">
            <a:off x="6318251" y="3781425"/>
            <a:ext cx="275748" cy="194121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utoShape 3"/>
          <p:cNvSpPr>
            <a:spLocks noChangeArrowheads="1"/>
          </p:cNvSpPr>
          <p:nvPr/>
        </p:nvSpPr>
        <p:spPr bwMode="gray">
          <a:xfrm>
            <a:off x="533400" y="5093410"/>
            <a:ext cx="8077200" cy="643707"/>
          </a:xfrm>
          <a:prstGeom prst="roundRect">
            <a:avLst>
              <a:gd name="adj" fmla="val 10442"/>
            </a:avLst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tIns="36000" bIns="36000" anchor="ctr"/>
          <a:lstStyle/>
          <a:p>
            <a:pPr algn="ctr">
              <a:lnSpc>
                <a:spcPct val="150000"/>
              </a:lnSpc>
            </a:pPr>
            <a:r>
              <a:rPr lang="ja-JP" altLang="en-US" dirty="0">
                <a:solidFill>
                  <a:prstClr val="black"/>
                </a:solidFill>
                <a:latin typeface="+mn-ea"/>
              </a:rPr>
              <a:t>テキストフィールドから文字列の取得は 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GUI</a:t>
            </a:r>
            <a:r>
              <a:rPr lang="ja-JP" altLang="en-US" b="1" dirty="0">
                <a:solidFill>
                  <a:srgbClr val="FF0000"/>
                </a:solidFill>
                <a:latin typeface="+mn-ea"/>
              </a:rPr>
              <a:t>部品名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.</a:t>
            </a:r>
            <a:r>
              <a:rPr lang="en-US" altLang="ja-JP" b="1" dirty="0" err="1">
                <a:solidFill>
                  <a:srgbClr val="FF0000"/>
                </a:solidFill>
                <a:latin typeface="+mn-ea"/>
              </a:rPr>
              <a:t>getText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() 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で行う！  </a:t>
            </a:r>
          </a:p>
        </p:txBody>
      </p:sp>
      <p:sp>
        <p:nvSpPr>
          <p:cNvPr id="21" name="上リボン 20"/>
          <p:cNvSpPr/>
          <p:nvPr/>
        </p:nvSpPr>
        <p:spPr>
          <a:xfrm rot="21253507">
            <a:off x="158719" y="4877386"/>
            <a:ext cx="1584176" cy="432048"/>
          </a:xfrm>
          <a:prstGeom prst="ribbon2">
            <a:avLst>
              <a:gd name="adj1" fmla="val 16667"/>
              <a:gd name="adj2" fmla="val 71039"/>
            </a:avLst>
          </a:prstGeom>
          <a:solidFill>
            <a:srgbClr val="FF0000"/>
          </a:solidFill>
          <a:ln w="9525" cap="flat" cmpd="sng" algn="ctr">
            <a:solidFill>
              <a:srgbClr val="C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itchFamily="2" charset="-79"/>
                <a:ea typeface="ＭＳ Ｐゴシック" panose="020B0600070205080204" pitchFamily="50" charset="-128"/>
                <a:cs typeface="Aharoni" pitchFamily="2" charset="-79"/>
              </a:rPr>
              <a:t>Points!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itchFamily="2" charset="-79"/>
              <a:ea typeface="ＭＳ Ｐゴシック" panose="020B0600070205080204" pitchFamily="50" charset="-128"/>
              <a:cs typeface="Aharoni" pitchFamily="2" charset="-79"/>
            </a:endParaRPr>
          </a:p>
        </p:txBody>
      </p:sp>
      <p:sp>
        <p:nvSpPr>
          <p:cNvPr id="22" name="AutoShape 3"/>
          <p:cNvSpPr>
            <a:spLocks noChangeArrowheads="1"/>
          </p:cNvSpPr>
          <p:nvPr/>
        </p:nvSpPr>
        <p:spPr bwMode="gray">
          <a:xfrm>
            <a:off x="533400" y="6031745"/>
            <a:ext cx="8077200" cy="643707"/>
          </a:xfrm>
          <a:prstGeom prst="roundRect">
            <a:avLst>
              <a:gd name="adj" fmla="val 10442"/>
            </a:avLst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tIns="36000" bIns="36000" anchor="ctr"/>
          <a:lstStyle/>
          <a:p>
            <a:pPr algn="ctr">
              <a:lnSpc>
                <a:spcPct val="150000"/>
              </a:lnSpc>
            </a:pPr>
            <a:r>
              <a:rPr lang="ja-JP" altLang="en-US" dirty="0">
                <a:solidFill>
                  <a:prstClr val="black"/>
                </a:solidFill>
                <a:latin typeface="+mn-ea"/>
              </a:rPr>
              <a:t>テキストエリアへの文字の書き出しは 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GUI</a:t>
            </a:r>
            <a:r>
              <a:rPr lang="ja-JP" altLang="en-US" b="1" dirty="0">
                <a:solidFill>
                  <a:srgbClr val="FF0000"/>
                </a:solidFill>
                <a:latin typeface="+mn-ea"/>
              </a:rPr>
              <a:t>部品名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.append() 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で行う！  </a:t>
            </a:r>
          </a:p>
        </p:txBody>
      </p:sp>
      <p:sp>
        <p:nvSpPr>
          <p:cNvPr id="23" name="上リボン 22"/>
          <p:cNvSpPr/>
          <p:nvPr/>
        </p:nvSpPr>
        <p:spPr>
          <a:xfrm rot="21253507">
            <a:off x="158719" y="5815721"/>
            <a:ext cx="1584176" cy="432048"/>
          </a:xfrm>
          <a:prstGeom prst="ribbon2">
            <a:avLst>
              <a:gd name="adj1" fmla="val 16667"/>
              <a:gd name="adj2" fmla="val 71039"/>
            </a:avLst>
          </a:prstGeom>
          <a:solidFill>
            <a:srgbClr val="FF0000"/>
          </a:solidFill>
          <a:ln w="9525" cap="flat" cmpd="sng" algn="ctr">
            <a:solidFill>
              <a:srgbClr val="C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itchFamily="2" charset="-79"/>
                <a:ea typeface="ＭＳ Ｐゴシック" panose="020B0600070205080204" pitchFamily="50" charset="-128"/>
                <a:cs typeface="Aharoni" pitchFamily="2" charset="-79"/>
              </a:rPr>
              <a:t>Points!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itchFamily="2" charset="-79"/>
              <a:ea typeface="ＭＳ Ｐゴシック" panose="020B0600070205080204" pitchFamily="50" charset="-128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256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dirty="0"/>
              <a:t>テキストフィールド</a:t>
            </a:r>
            <a:r>
              <a:rPr lang="en-US" altLang="ja-JP" sz="3200" dirty="0"/>
              <a:t>/</a:t>
            </a:r>
            <a:br>
              <a:rPr lang="en-US" altLang="ja-JP" sz="3200" dirty="0"/>
            </a:br>
            <a:r>
              <a:rPr lang="ja-JP" altLang="en-US" sz="3200" dirty="0"/>
              <a:t>テキストエリアの使い方</a:t>
            </a:r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811" y="3865028"/>
            <a:ext cx="3638095" cy="2657143"/>
          </a:xfrm>
          <a:prstGeom prst="rect">
            <a:avLst/>
          </a:prstGeom>
        </p:spPr>
      </p:pic>
      <p:sp>
        <p:nvSpPr>
          <p:cNvPr id="5" name="角丸四角形 4"/>
          <p:cNvSpPr/>
          <p:nvPr/>
        </p:nvSpPr>
        <p:spPr>
          <a:xfrm>
            <a:off x="700088" y="1986894"/>
            <a:ext cx="7743824" cy="1276350"/>
          </a:xfrm>
          <a:prstGeom prst="roundRect">
            <a:avLst>
              <a:gd name="adj" fmla="val 61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rmAutofit fontScale="85000" lnSpcReduction="20000"/>
          </a:bodyPr>
          <a:lstStyle/>
          <a:p>
            <a:pPr defTabSz="540000">
              <a:lnSpc>
                <a:spcPct val="150000"/>
              </a:lnSpc>
            </a:pP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b="1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btnHelloActionPerformed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6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java.awt.event.ActionEvent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evt) {</a:t>
            </a:r>
            <a:endParaRPr lang="en-US" altLang="ja-JP" sz="1600" b="1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defTabSz="540000">
              <a:lnSpc>
                <a:spcPct val="150000"/>
              </a:lnSpc>
            </a:pPr>
            <a:r>
              <a:rPr lang="en-US" altLang="ja-JP" sz="1600" b="1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String name = </a:t>
            </a:r>
            <a:r>
              <a:rPr lang="en-US" altLang="ja-JP" sz="16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txtName.getText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  <a:endParaRPr lang="en-US" altLang="ja-JP" sz="1600" b="1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defTabSz="540000">
              <a:lnSpc>
                <a:spcPct val="150000"/>
              </a:lnSpc>
            </a:pPr>
            <a:r>
              <a:rPr lang="en-US" altLang="ja-JP" sz="16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6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taOutput</a:t>
            </a:r>
            <a:r>
              <a:rPr lang="en-US" altLang="ja-JP" sz="16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.append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(name + </a:t>
            </a:r>
            <a:r>
              <a:rPr lang="en-US" altLang="ja-JP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ja-JP" altLang="en-US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さん、こんにちは！</a:t>
            </a:r>
            <a:r>
              <a:rPr lang="en-US" altLang="ja-JP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\n"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 </a:t>
            </a:r>
            <a:endParaRPr lang="en-US" altLang="ja-JP" sz="1600" kern="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93947" y="1582381"/>
            <a:ext cx="774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2. </a:t>
            </a:r>
            <a:r>
              <a:rPr kumimoji="1" lang="ja-JP" altLang="en-US" dirty="0"/>
              <a:t>ボタンをダブルクリックして、ソースコードを記述</a:t>
            </a:r>
          </a:p>
        </p:txBody>
      </p:sp>
      <p:sp>
        <p:nvSpPr>
          <p:cNvPr id="7" name="右矢印 6"/>
          <p:cNvSpPr/>
          <p:nvPr/>
        </p:nvSpPr>
        <p:spPr>
          <a:xfrm rot="2483956">
            <a:off x="1936588" y="3562678"/>
            <a:ext cx="460726" cy="4360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684002" y="3495696"/>
            <a:ext cx="164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3. </a:t>
            </a:r>
            <a:r>
              <a:rPr kumimoji="1" lang="ja-JP" altLang="en-US" dirty="0"/>
              <a:t>実行結果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3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/>
          <p:cNvSpPr txBox="1">
            <a:spLocks/>
          </p:cNvSpPr>
          <p:nvPr/>
        </p:nvSpPr>
        <p:spPr>
          <a:xfrm>
            <a:off x="420914" y="3037640"/>
            <a:ext cx="8302172" cy="10009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ja-JP" sz="4400" b="1" dirty="0"/>
              <a:t>3.5  </a:t>
            </a:r>
            <a:r>
              <a:rPr lang="ja-JP" altLang="en-US" sz="4400" b="1" dirty="0"/>
              <a:t>スピナの使い方</a:t>
            </a:r>
          </a:p>
        </p:txBody>
      </p:sp>
      <p:sp>
        <p:nvSpPr>
          <p:cNvPr id="3" name="タイトル 3"/>
          <p:cNvSpPr txBox="1">
            <a:spLocks/>
          </p:cNvSpPr>
          <p:nvPr/>
        </p:nvSpPr>
        <p:spPr>
          <a:xfrm>
            <a:off x="420914" y="5335398"/>
            <a:ext cx="8302172" cy="9731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ja-JP" sz="3200" b="1" dirty="0"/>
              <a:t>GUI</a:t>
            </a:r>
            <a:r>
              <a:rPr lang="ja-JP" altLang="en-US" sz="3200" b="1" dirty="0"/>
              <a:t>名：</a:t>
            </a:r>
            <a:r>
              <a:rPr lang="en-US" altLang="ja-JP" sz="3200" b="1" dirty="0" err="1"/>
              <a:t>JSpinner</a:t>
            </a:r>
            <a:endParaRPr lang="en-US" altLang="ja-JP" sz="3200" b="1" dirty="0"/>
          </a:p>
          <a:p>
            <a:pPr>
              <a:lnSpc>
                <a:spcPct val="100000"/>
              </a:lnSpc>
            </a:pPr>
            <a:r>
              <a:rPr lang="ja-JP" altLang="en-US" sz="2400" dirty="0"/>
              <a:t>要素間をクリックで移動可能な入力フィールド</a:t>
            </a:r>
          </a:p>
        </p:txBody>
      </p:sp>
    </p:spTree>
    <p:extLst>
      <p:ext uri="{BB962C8B-B14F-4D97-AF65-F5344CB8AC3E}">
        <p14:creationId xmlns:p14="http://schemas.microsoft.com/office/powerpoint/2010/main" val="100538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スピナの使い方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66" y="3159986"/>
            <a:ext cx="3923809" cy="2476190"/>
          </a:xfrm>
          <a:prstGeom prst="rect">
            <a:avLst/>
          </a:prstGeom>
        </p:spPr>
      </p:pic>
      <p:sp>
        <p:nvSpPr>
          <p:cNvPr id="7" name="横巻き 6"/>
          <p:cNvSpPr/>
          <p:nvPr/>
        </p:nvSpPr>
        <p:spPr>
          <a:xfrm>
            <a:off x="188628" y="136015"/>
            <a:ext cx="2051234" cy="1081041"/>
          </a:xfrm>
          <a:prstGeom prst="horizontalScroll">
            <a:avLst>
              <a:gd name="adj" fmla="val 9765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72000" bIns="0" rtlCol="0" anchor="ctr"/>
          <a:lstStyle/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既存プロジェクト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「</a:t>
            </a:r>
            <a:r>
              <a:rPr kumimoji="0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Software3</a:t>
            </a: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」</a:t>
            </a:r>
            <a:endParaRPr kumimoji="0" lang="en-US" altLang="ja-JP" sz="1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を使おう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41287" y="1564236"/>
            <a:ext cx="341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1. </a:t>
            </a:r>
            <a:r>
              <a:rPr kumimoji="1" lang="ja-JP" altLang="en-US" dirty="0"/>
              <a:t>ラベル、スピナを配置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229375" y="1564236"/>
            <a:ext cx="469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2. </a:t>
            </a:r>
            <a:r>
              <a:rPr kumimoji="1" lang="ja-JP" altLang="en-US" dirty="0"/>
              <a:t>スピナを右クリック ⇨ </a:t>
            </a:r>
            <a:r>
              <a:rPr kumimoji="1" lang="en-US" altLang="ja-JP" dirty="0"/>
              <a:t>[</a:t>
            </a:r>
            <a:r>
              <a:rPr kumimoji="1" lang="ja-JP" altLang="en-US" dirty="0"/>
              <a:t>プロパティ</a:t>
            </a:r>
            <a:r>
              <a:rPr kumimoji="1" lang="en-US" altLang="ja-JP" dirty="0"/>
              <a:t>] </a:t>
            </a:r>
            <a:r>
              <a:rPr kumimoji="1" lang="ja-JP" altLang="en-US" dirty="0"/>
              <a:t>⇨ </a:t>
            </a:r>
            <a:r>
              <a:rPr kumimoji="1" lang="en-US" altLang="ja-JP" dirty="0"/>
              <a:t>[model] </a:t>
            </a:r>
            <a:r>
              <a:rPr kumimoji="1" lang="ja-JP" altLang="en-US" dirty="0"/>
              <a:t>横の </a:t>
            </a:r>
            <a:r>
              <a:rPr kumimoji="1" lang="en-US" altLang="ja-JP" dirty="0"/>
              <a:t>[…]</a:t>
            </a:r>
            <a:r>
              <a:rPr kumimoji="1" lang="ja-JP" altLang="en-US" dirty="0"/>
              <a:t>ボタンをクリック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950" y="2219871"/>
            <a:ext cx="3876400" cy="4321095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1700737" y="3322319"/>
            <a:ext cx="591613" cy="20320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角丸四角形 13"/>
          <p:cNvSpPr/>
          <p:nvPr/>
        </p:nvSpPr>
        <p:spPr>
          <a:xfrm>
            <a:off x="351659" y="2227166"/>
            <a:ext cx="1961590" cy="720000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GUI : </a:t>
            </a:r>
            <a:r>
              <a:rPr lang="en-US" altLang="ja-JP" sz="1600" b="1" dirty="0" err="1">
                <a:solidFill>
                  <a:prstClr val="white"/>
                </a:solidFill>
                <a:latin typeface="+mn-ea"/>
              </a:rPr>
              <a:t>JLabel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変数名 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: </a:t>
            </a:r>
            <a:r>
              <a:rPr lang="en-US" altLang="ja-JP" sz="1600" b="1" dirty="0" err="1">
                <a:solidFill>
                  <a:prstClr val="white"/>
                </a:solidFill>
                <a:latin typeface="+mn-ea"/>
              </a:rPr>
              <a:t>lblYear</a:t>
            </a:r>
            <a:endParaRPr lang="ja-JP" altLang="en-US" sz="1600" b="1" dirty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15" name="直線コネクタ 14"/>
          <p:cNvCxnSpPr>
            <a:stCxn id="14" idx="2"/>
            <a:endCxn id="13" idx="1"/>
          </p:cNvCxnSpPr>
          <p:nvPr/>
        </p:nvCxnSpPr>
        <p:spPr>
          <a:xfrm>
            <a:off x="1332454" y="2947166"/>
            <a:ext cx="368283" cy="476754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2313249" y="3287304"/>
            <a:ext cx="853814" cy="29219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/>
        </p:nvSpPr>
        <p:spPr>
          <a:xfrm>
            <a:off x="916809" y="3935598"/>
            <a:ext cx="1961590" cy="720000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GUI : </a:t>
            </a:r>
            <a:r>
              <a:rPr lang="en-US" altLang="ja-JP" sz="1600" b="1" dirty="0" err="1">
                <a:solidFill>
                  <a:prstClr val="white"/>
                </a:solidFill>
                <a:latin typeface="+mn-ea"/>
              </a:rPr>
              <a:t>JSpinner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変数名 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: </a:t>
            </a:r>
            <a:r>
              <a:rPr lang="en-US" altLang="ja-JP" sz="1600" b="1" dirty="0" err="1">
                <a:solidFill>
                  <a:prstClr val="white"/>
                </a:solidFill>
                <a:latin typeface="+mn-ea"/>
              </a:rPr>
              <a:t>spYear</a:t>
            </a:r>
            <a:endParaRPr lang="ja-JP" altLang="en-US" sz="1600" b="1" dirty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22" name="直線コネクタ 21"/>
          <p:cNvCxnSpPr>
            <a:endCxn id="20" idx="2"/>
          </p:cNvCxnSpPr>
          <p:nvPr/>
        </p:nvCxnSpPr>
        <p:spPr>
          <a:xfrm flipV="1">
            <a:off x="2480200" y="3579495"/>
            <a:ext cx="259956" cy="356104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/>
          <p:cNvSpPr/>
          <p:nvPr/>
        </p:nvSpPr>
        <p:spPr>
          <a:xfrm>
            <a:off x="4648200" y="2962275"/>
            <a:ext cx="1852613" cy="14922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8222455" y="2962276"/>
            <a:ext cx="135733" cy="1476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角丸四角形 32"/>
          <p:cNvSpPr/>
          <p:nvPr/>
        </p:nvSpPr>
        <p:spPr>
          <a:xfrm>
            <a:off x="6852493" y="3445127"/>
            <a:ext cx="1153816" cy="387889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クリック</a:t>
            </a:r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7944230" y="3105150"/>
            <a:ext cx="280608" cy="360867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633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420914" y="3037640"/>
            <a:ext cx="8302172" cy="1000960"/>
          </a:xfrm>
        </p:spPr>
        <p:txBody>
          <a:bodyPr>
            <a:noAutofit/>
          </a:bodyPr>
          <a:lstStyle/>
          <a:p>
            <a:r>
              <a:rPr lang="en-US" altLang="ja-JP" sz="4800" b="1" dirty="0"/>
              <a:t>GUI</a:t>
            </a:r>
            <a:r>
              <a:rPr lang="ja-JP" altLang="en-US" sz="4800" b="1" dirty="0"/>
              <a:t>アプリケーションの開発</a:t>
            </a:r>
            <a:endParaRPr kumimoji="1" lang="ja-JP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162643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スピナの使い方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762" y="1844392"/>
            <a:ext cx="4590476" cy="3276190"/>
          </a:xfrm>
          <a:prstGeom prst="rect">
            <a:avLst/>
          </a:prstGeom>
        </p:spPr>
      </p:pic>
      <p:sp>
        <p:nvSpPr>
          <p:cNvPr id="7" name="横巻き 6"/>
          <p:cNvSpPr/>
          <p:nvPr/>
        </p:nvSpPr>
        <p:spPr>
          <a:xfrm>
            <a:off x="188628" y="136015"/>
            <a:ext cx="2051234" cy="1081041"/>
          </a:xfrm>
          <a:prstGeom prst="horizontalScroll">
            <a:avLst>
              <a:gd name="adj" fmla="val 9765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72000" bIns="0" rtlCol="0" anchor="ctr"/>
          <a:lstStyle/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既存プロジェクト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「</a:t>
            </a:r>
            <a:r>
              <a:rPr kumimoji="0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Software3</a:t>
            </a: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」</a:t>
            </a:r>
            <a:endParaRPr kumimoji="0" lang="en-US" altLang="ja-JP" sz="1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を使おう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965960" y="1464761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3. </a:t>
            </a:r>
            <a:r>
              <a:rPr kumimoji="1" lang="ja-JP" altLang="en-US" dirty="0"/>
              <a:t>スピナのモデルを以下のように変更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3155155" y="2628900"/>
            <a:ext cx="648495" cy="1905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/>
          <p:cNvSpPr/>
          <p:nvPr/>
        </p:nvSpPr>
        <p:spPr>
          <a:xfrm>
            <a:off x="685354" y="2241011"/>
            <a:ext cx="2158999" cy="387889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モデル型を「数値」</a:t>
            </a:r>
          </a:p>
        </p:txBody>
      </p:sp>
      <p:cxnSp>
        <p:nvCxnSpPr>
          <p:cNvPr id="12" name="直線コネクタ 11"/>
          <p:cNvCxnSpPr>
            <a:stCxn id="11" idx="3"/>
            <a:endCxn id="10" idx="1"/>
          </p:cNvCxnSpPr>
          <p:nvPr/>
        </p:nvCxnSpPr>
        <p:spPr>
          <a:xfrm>
            <a:off x="2844353" y="2434956"/>
            <a:ext cx="310802" cy="289194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3496435" y="3181351"/>
            <a:ext cx="1166053" cy="20478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 16"/>
          <p:cNvSpPr/>
          <p:nvPr/>
        </p:nvSpPr>
        <p:spPr>
          <a:xfrm>
            <a:off x="5019041" y="2793462"/>
            <a:ext cx="2158999" cy="387889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数値型を「整数」</a:t>
            </a:r>
          </a:p>
        </p:txBody>
      </p:sp>
      <p:cxnSp>
        <p:nvCxnSpPr>
          <p:cNvPr id="18" name="直線コネクタ 17"/>
          <p:cNvCxnSpPr>
            <a:stCxn id="17" idx="1"/>
            <a:endCxn id="16" idx="3"/>
          </p:cNvCxnSpPr>
          <p:nvPr/>
        </p:nvCxnSpPr>
        <p:spPr>
          <a:xfrm flipH="1">
            <a:off x="4662488" y="2987407"/>
            <a:ext cx="356553" cy="296338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/>
          <p:cNvSpPr/>
          <p:nvPr/>
        </p:nvSpPr>
        <p:spPr>
          <a:xfrm>
            <a:off x="3496435" y="3425824"/>
            <a:ext cx="1166053" cy="9493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角丸四角形 28"/>
          <p:cNvSpPr/>
          <p:nvPr/>
        </p:nvSpPr>
        <p:spPr>
          <a:xfrm>
            <a:off x="5019041" y="3536190"/>
            <a:ext cx="2555239" cy="1127158"/>
          </a:xfrm>
          <a:prstGeom prst="roundRect">
            <a:avLst>
              <a:gd name="adj" fmla="val 9231"/>
            </a:avLst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  初期値を「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1990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」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  <a:p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  最小を　「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1000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」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  <a:p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  最大を　「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2016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」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  <a:p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  ステップ･サイズを「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1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」</a:t>
            </a:r>
          </a:p>
        </p:txBody>
      </p:sp>
      <p:cxnSp>
        <p:nvCxnSpPr>
          <p:cNvPr id="30" name="直線コネクタ 29"/>
          <p:cNvCxnSpPr>
            <a:stCxn id="29" idx="1"/>
            <a:endCxn id="28" idx="3"/>
          </p:cNvCxnSpPr>
          <p:nvPr/>
        </p:nvCxnSpPr>
        <p:spPr>
          <a:xfrm flipH="1" flipV="1">
            <a:off x="4662488" y="3900487"/>
            <a:ext cx="356553" cy="199282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4465509" y="4813298"/>
            <a:ext cx="737522" cy="20399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gray">
          <a:xfrm>
            <a:off x="1009650" y="5373027"/>
            <a:ext cx="7162800" cy="1350483"/>
          </a:xfrm>
          <a:prstGeom prst="roundRect">
            <a:avLst>
              <a:gd name="adj" fmla="val 10442"/>
            </a:avLst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tIns="36000" bIns="36000" anchor="ctr"/>
          <a:lstStyle/>
          <a:p>
            <a:pPr>
              <a:lnSpc>
                <a:spcPct val="150000"/>
              </a:lnSpc>
            </a:pPr>
            <a:r>
              <a:rPr lang="ja-JP" altLang="en-US" dirty="0">
                <a:solidFill>
                  <a:prstClr val="black"/>
                </a:solidFill>
                <a:latin typeface="+mn-ea"/>
              </a:rPr>
              <a:t>　スピナから </a:t>
            </a:r>
            <a:r>
              <a:rPr lang="en-US" altLang="ja-JP" dirty="0" err="1">
                <a:solidFill>
                  <a:prstClr val="black"/>
                </a:solidFill>
                <a:latin typeface="+mn-ea"/>
              </a:rPr>
              <a:t>int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型や </a:t>
            </a:r>
            <a:r>
              <a:rPr lang="en-US" altLang="ja-JP" dirty="0">
                <a:solidFill>
                  <a:prstClr val="black"/>
                </a:solidFill>
                <a:latin typeface="+mn-ea"/>
              </a:rPr>
              <a:t>double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型の変数を取得する場合は</a:t>
            </a:r>
            <a:endParaRPr lang="en-US" altLang="ja-JP" dirty="0">
              <a:solidFill>
                <a:prstClr val="black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b="1" dirty="0">
                <a:solidFill>
                  <a:srgbClr val="FF0000"/>
                </a:solidFill>
                <a:latin typeface="+mn-ea"/>
              </a:rPr>
              <a:t>　　　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(Integer) GUI</a:t>
            </a:r>
            <a:r>
              <a:rPr lang="ja-JP" altLang="en-US" b="1" dirty="0">
                <a:solidFill>
                  <a:srgbClr val="FF0000"/>
                </a:solidFill>
                <a:latin typeface="+mn-ea"/>
              </a:rPr>
              <a:t>部品名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.</a:t>
            </a:r>
            <a:r>
              <a:rPr lang="en-US" altLang="ja-JP" b="1" dirty="0" err="1">
                <a:solidFill>
                  <a:srgbClr val="FF0000"/>
                </a:solidFill>
                <a:latin typeface="+mn-ea"/>
              </a:rPr>
              <a:t>getValue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ja-JP" altLang="en-US" b="1" dirty="0">
                <a:solidFill>
                  <a:srgbClr val="FF0000"/>
                </a:solidFill>
                <a:latin typeface="+mn-ea"/>
              </a:rPr>
              <a:t>　　　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(Double) </a:t>
            </a:r>
            <a:r>
              <a:rPr lang="en-US" altLang="ja-JP" sz="1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GUI</a:t>
            </a:r>
            <a:r>
              <a:rPr lang="ja-JP" altLang="en-US" b="1" dirty="0">
                <a:solidFill>
                  <a:srgbClr val="FF0000"/>
                </a:solidFill>
                <a:latin typeface="+mn-ea"/>
              </a:rPr>
              <a:t>部品名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.</a:t>
            </a:r>
            <a:r>
              <a:rPr lang="en-US" altLang="ja-JP" b="1" dirty="0" err="1">
                <a:solidFill>
                  <a:srgbClr val="FF0000"/>
                </a:solidFill>
                <a:latin typeface="+mn-ea"/>
              </a:rPr>
              <a:t>getValue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()</a:t>
            </a:r>
            <a:r>
              <a:rPr lang="ja-JP" altLang="en-US" b="1" dirty="0">
                <a:solidFill>
                  <a:srgbClr val="FF0000"/>
                </a:solidFill>
                <a:latin typeface="+mn-ea"/>
              </a:rPr>
              <a:t>　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といった具合に行う！  </a:t>
            </a:r>
          </a:p>
        </p:txBody>
      </p:sp>
      <p:sp>
        <p:nvSpPr>
          <p:cNvPr id="20" name="上リボン 19"/>
          <p:cNvSpPr/>
          <p:nvPr/>
        </p:nvSpPr>
        <p:spPr>
          <a:xfrm rot="21253507">
            <a:off x="554072" y="5049831"/>
            <a:ext cx="1584176" cy="432048"/>
          </a:xfrm>
          <a:prstGeom prst="ribbon2">
            <a:avLst>
              <a:gd name="adj1" fmla="val 16667"/>
              <a:gd name="adj2" fmla="val 71039"/>
            </a:avLst>
          </a:prstGeom>
          <a:solidFill>
            <a:srgbClr val="FF0000"/>
          </a:solidFill>
          <a:ln w="9525" cap="flat" cmpd="sng" algn="ctr">
            <a:solidFill>
              <a:srgbClr val="C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itchFamily="2" charset="-79"/>
                <a:ea typeface="ＭＳ Ｐゴシック" panose="020B0600070205080204" pitchFamily="50" charset="-128"/>
                <a:cs typeface="Aharoni" pitchFamily="2" charset="-79"/>
              </a:rPr>
              <a:t>Points!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itchFamily="2" charset="-79"/>
              <a:ea typeface="ＭＳ Ｐゴシック" panose="020B0600070205080204" pitchFamily="50" charset="-128"/>
              <a:cs typeface="Aharoni" pitchFamily="2" charset="-79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3118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スピナの使い方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238" y="4005798"/>
            <a:ext cx="3809524" cy="2657143"/>
          </a:xfrm>
          <a:prstGeom prst="rect">
            <a:avLst/>
          </a:prstGeom>
        </p:spPr>
      </p:pic>
      <p:sp>
        <p:nvSpPr>
          <p:cNvPr id="5" name="角丸四角形 4"/>
          <p:cNvSpPr/>
          <p:nvPr/>
        </p:nvSpPr>
        <p:spPr>
          <a:xfrm>
            <a:off x="700088" y="1931320"/>
            <a:ext cx="7743824" cy="1535020"/>
          </a:xfrm>
          <a:prstGeom prst="roundRect">
            <a:avLst>
              <a:gd name="adj" fmla="val 61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rmAutofit fontScale="85000" lnSpcReduction="20000"/>
          </a:bodyPr>
          <a:lstStyle/>
          <a:p>
            <a:pPr defTabSz="540000">
              <a:lnSpc>
                <a:spcPct val="150000"/>
              </a:lnSpc>
            </a:pP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b="1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btnHelloActionPerformed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6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java.awt.event.ActionEvent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evt) {</a:t>
            </a:r>
            <a:endParaRPr lang="en-US" altLang="ja-JP" sz="1600" b="1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defTabSz="540000">
              <a:lnSpc>
                <a:spcPct val="150000"/>
              </a:lnSpc>
            </a:pPr>
            <a:r>
              <a:rPr lang="en-US" altLang="ja-JP" sz="1600" b="1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String name = </a:t>
            </a:r>
            <a:r>
              <a:rPr lang="en-US" altLang="ja-JP" sz="16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txtName</a:t>
            </a:r>
            <a:r>
              <a:rPr lang="en-US" altLang="ja-JP" sz="16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.getText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</a:p>
          <a:p>
            <a:pPr defTabSz="540000">
              <a:lnSpc>
                <a:spcPct val="150000"/>
              </a:lnSpc>
            </a:pPr>
            <a:r>
              <a:rPr lang="en-US" altLang="ja-JP" sz="1600" b="1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age = 2016 - (Integer) </a:t>
            </a:r>
            <a:r>
              <a:rPr lang="en-US" altLang="ja-JP" sz="16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spYear</a:t>
            </a:r>
            <a:r>
              <a:rPr lang="en-US" altLang="ja-JP" sz="16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.getValue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  <a:endParaRPr lang="en-US" altLang="ja-JP" sz="1600" b="1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defTabSz="540000">
              <a:lnSpc>
                <a:spcPct val="150000"/>
              </a:lnSpc>
            </a:pPr>
            <a:r>
              <a:rPr lang="en-US" altLang="ja-JP" sz="16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6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taOutput</a:t>
            </a:r>
            <a:r>
              <a:rPr lang="en-US" altLang="ja-JP" sz="16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.append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(age + </a:t>
            </a:r>
            <a:r>
              <a:rPr lang="en-US" altLang="ja-JP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ja-JP" altLang="en-US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歳の</a:t>
            </a:r>
            <a:r>
              <a:rPr lang="en-US" altLang="ja-JP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 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+ name + </a:t>
            </a:r>
            <a:r>
              <a:rPr lang="en-US" altLang="ja-JP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ja-JP" altLang="en-US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さん、こんにちは！</a:t>
            </a:r>
            <a:r>
              <a:rPr lang="en-US" altLang="ja-JP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\n"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 </a:t>
            </a:r>
            <a:endParaRPr lang="en-US" altLang="ja-JP" sz="1600" kern="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00088" y="1561988"/>
            <a:ext cx="774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4. </a:t>
            </a:r>
            <a:r>
              <a:rPr kumimoji="1" lang="ja-JP" altLang="en-US" dirty="0"/>
              <a:t>スピナから数値を取得して、年齢を算出するコードを記述</a:t>
            </a:r>
          </a:p>
        </p:txBody>
      </p:sp>
      <p:sp>
        <p:nvSpPr>
          <p:cNvPr id="7" name="右矢印 6"/>
          <p:cNvSpPr/>
          <p:nvPr/>
        </p:nvSpPr>
        <p:spPr>
          <a:xfrm rot="2483956">
            <a:off x="1936588" y="3562678"/>
            <a:ext cx="460726" cy="4360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690144" y="3636466"/>
            <a:ext cx="163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5. </a:t>
            </a:r>
            <a:r>
              <a:rPr kumimoji="1" lang="ja-JP" altLang="en-US" dirty="0"/>
              <a:t>実行結果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9682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/>
          <p:cNvSpPr txBox="1">
            <a:spLocks/>
          </p:cNvSpPr>
          <p:nvPr/>
        </p:nvSpPr>
        <p:spPr>
          <a:xfrm>
            <a:off x="420914" y="3037640"/>
            <a:ext cx="8302172" cy="10009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ja-JP" sz="4400" b="1" dirty="0"/>
              <a:t>3.6  Look and Feel</a:t>
            </a:r>
            <a:endParaRPr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61920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Look and Feel</a:t>
            </a:r>
            <a:endParaRPr kumimoji="1" lang="ja-JP" altLang="en-US" dirty="0"/>
          </a:p>
        </p:txBody>
      </p:sp>
      <p:sp>
        <p:nvSpPr>
          <p:cNvPr id="3" name="横巻き 2"/>
          <p:cNvSpPr/>
          <p:nvPr/>
        </p:nvSpPr>
        <p:spPr>
          <a:xfrm>
            <a:off x="188628" y="136015"/>
            <a:ext cx="2051234" cy="1081041"/>
          </a:xfrm>
          <a:prstGeom prst="horizontalScroll">
            <a:avLst>
              <a:gd name="adj" fmla="val 9765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72000" bIns="0" rtlCol="0" anchor="ctr"/>
          <a:lstStyle/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既存プロジェクト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「</a:t>
            </a:r>
            <a:r>
              <a:rPr kumimoji="0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Software3</a:t>
            </a: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」</a:t>
            </a:r>
            <a:endParaRPr kumimoji="0" lang="en-US" altLang="ja-JP" sz="1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を使おう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571" y="2179252"/>
            <a:ext cx="4742857" cy="2933333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2570956" y="3233963"/>
            <a:ext cx="203994" cy="20478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3186905" y="2280852"/>
            <a:ext cx="3093245" cy="387889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クリックしてコードを展開</a:t>
            </a:r>
          </a:p>
        </p:txBody>
      </p:sp>
      <p:cxnSp>
        <p:nvCxnSpPr>
          <p:cNvPr id="8" name="直線コネクタ 7"/>
          <p:cNvCxnSpPr>
            <a:stCxn id="7" idx="1"/>
            <a:endCxn id="6" idx="0"/>
          </p:cNvCxnSpPr>
          <p:nvPr/>
        </p:nvCxnSpPr>
        <p:spPr>
          <a:xfrm flipH="1">
            <a:off x="2672953" y="2474797"/>
            <a:ext cx="513952" cy="759166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3205163" y="3233963"/>
            <a:ext cx="2578893" cy="20478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73868" y="1620155"/>
            <a:ext cx="804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ソフトウェアの</a:t>
            </a:r>
            <a:r>
              <a:rPr kumimoji="1" lang="ja-JP" altLang="en-US" b="1" dirty="0"/>
              <a:t>見た目（</a:t>
            </a:r>
            <a:r>
              <a:rPr kumimoji="1" lang="en-US" altLang="ja-JP" b="1" dirty="0"/>
              <a:t>Look</a:t>
            </a:r>
            <a:r>
              <a:rPr kumimoji="1" lang="ja-JP" altLang="en-US" b="1" dirty="0"/>
              <a:t>）</a:t>
            </a:r>
            <a:r>
              <a:rPr kumimoji="1" lang="ja-JP" altLang="en-US" dirty="0"/>
              <a:t>と</a:t>
            </a:r>
            <a:r>
              <a:rPr kumimoji="1" lang="ja-JP" altLang="en-US" b="1" dirty="0"/>
              <a:t>感じ方（</a:t>
            </a:r>
            <a:r>
              <a:rPr kumimoji="1" lang="en-US" altLang="ja-JP" b="1" dirty="0"/>
              <a:t>Feel</a:t>
            </a:r>
            <a:r>
              <a:rPr kumimoji="1" lang="ja-JP" altLang="en-US" b="1" dirty="0"/>
              <a:t>）</a:t>
            </a:r>
            <a:r>
              <a:rPr kumimoji="1" lang="ja-JP" altLang="en-US" dirty="0"/>
              <a:t>を変更してみましょう</a:t>
            </a:r>
          </a:p>
        </p:txBody>
      </p:sp>
      <p:sp>
        <p:nvSpPr>
          <p:cNvPr id="27" name="二等辺三角形 28"/>
          <p:cNvSpPr/>
          <p:nvPr/>
        </p:nvSpPr>
        <p:spPr>
          <a:xfrm rot="5400000">
            <a:off x="6941935" y="6071527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AutoShape 3"/>
          <p:cNvSpPr>
            <a:spLocks noChangeArrowheads="1"/>
          </p:cNvSpPr>
          <p:nvPr/>
        </p:nvSpPr>
        <p:spPr bwMode="gray">
          <a:xfrm>
            <a:off x="3179297" y="5817172"/>
            <a:ext cx="3764131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dirty="0">
                <a:latin typeface="+mn-ea"/>
              </a:rPr>
              <a:t>気分転換にもってこい</a:t>
            </a:r>
          </a:p>
        </p:txBody>
      </p:sp>
      <p:grpSp>
        <p:nvGrpSpPr>
          <p:cNvPr id="29" name="グループ化 28"/>
          <p:cNvGrpSpPr/>
          <p:nvPr/>
        </p:nvGrpSpPr>
        <p:grpSpPr>
          <a:xfrm>
            <a:off x="6839190" y="6175544"/>
            <a:ext cx="152604" cy="143187"/>
            <a:chOff x="7160043" y="6310606"/>
            <a:chExt cx="152604" cy="143187"/>
          </a:xfrm>
        </p:grpSpPr>
        <p:sp>
          <p:nvSpPr>
            <p:cNvPr id="30" name="正方形/長方形 29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2" name="Picture 3" descr="C:\Users\Shou\Desktop\g125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144" y="5542019"/>
            <a:ext cx="1351951" cy="111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0230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Look and Feel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52" y="1743350"/>
            <a:ext cx="8638095" cy="440000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1830387" y="2993230"/>
            <a:ext cx="617538" cy="20478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3186906" y="2063933"/>
            <a:ext cx="2730816" cy="411848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“Nimbus” 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の文字を変更</a:t>
            </a:r>
          </a:p>
        </p:txBody>
      </p:sp>
      <p:cxnSp>
        <p:nvCxnSpPr>
          <p:cNvPr id="8" name="直線コネクタ 7"/>
          <p:cNvCxnSpPr>
            <a:stCxn id="7" idx="1"/>
            <a:endCxn id="6" idx="0"/>
          </p:cNvCxnSpPr>
          <p:nvPr/>
        </p:nvCxnSpPr>
        <p:spPr>
          <a:xfrm flipH="1">
            <a:off x="2139156" y="2269857"/>
            <a:ext cx="1047750" cy="723373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2447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Look and Feel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874" y="1929267"/>
            <a:ext cx="2893878" cy="201848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256" y="4598964"/>
            <a:ext cx="2937284" cy="205465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17" y="1929311"/>
            <a:ext cx="2964478" cy="20206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925" y="4598964"/>
            <a:ext cx="2802909" cy="2094882"/>
          </a:xfrm>
          <a:prstGeom prst="rect">
            <a:avLst/>
          </a:prstGeom>
        </p:spPr>
      </p:pic>
      <p:sp>
        <p:nvSpPr>
          <p:cNvPr id="8" name="角丸四角形 7"/>
          <p:cNvSpPr/>
          <p:nvPr/>
        </p:nvSpPr>
        <p:spPr>
          <a:xfrm>
            <a:off x="1325305" y="1457325"/>
            <a:ext cx="2139167" cy="411176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+mn-ea"/>
              </a:rPr>
              <a:t>Nimbus</a:t>
            </a:r>
            <a:endParaRPr lang="ja-JP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5636472" y="1457325"/>
            <a:ext cx="2139167" cy="411176"/>
          </a:xfrm>
          <a:prstGeom prst="round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+mn-ea"/>
              </a:rPr>
              <a:t>Metal</a:t>
            </a:r>
            <a:endParaRPr lang="ja-JP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1325305" y="4121479"/>
            <a:ext cx="2139167" cy="411176"/>
          </a:xfrm>
          <a:prstGeom prst="roundRect">
            <a:avLst/>
          </a:prstGeom>
          <a:ln w="28575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+mn-ea"/>
              </a:rPr>
              <a:t>CDE/Motif</a:t>
            </a:r>
            <a:endParaRPr lang="ja-JP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5636471" y="4121479"/>
            <a:ext cx="2139167" cy="411176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+mn-ea"/>
              </a:rPr>
              <a:t>Windows</a:t>
            </a:r>
            <a:endParaRPr lang="ja-JP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8139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628650" y="3037640"/>
            <a:ext cx="7886700" cy="1000960"/>
          </a:xfrm>
        </p:spPr>
        <p:txBody>
          <a:bodyPr>
            <a:noAutofit/>
          </a:bodyPr>
          <a:lstStyle/>
          <a:p>
            <a:r>
              <a:rPr kumimoji="1" lang="ja-JP" altLang="en-US" sz="5400" b="1" dirty="0"/>
              <a:t>画像データの入出力</a:t>
            </a:r>
          </a:p>
        </p:txBody>
      </p:sp>
    </p:spTree>
    <p:extLst>
      <p:ext uri="{BB962C8B-B14F-4D97-AF65-F5344CB8AC3E}">
        <p14:creationId xmlns:p14="http://schemas.microsoft.com/office/powerpoint/2010/main" val="1682111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850" y="2024301"/>
            <a:ext cx="6018614" cy="452653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画像の入出力</a:t>
            </a:r>
          </a:p>
        </p:txBody>
      </p:sp>
      <p:sp>
        <p:nvSpPr>
          <p:cNvPr id="5" name="横巻き 4"/>
          <p:cNvSpPr/>
          <p:nvPr/>
        </p:nvSpPr>
        <p:spPr>
          <a:xfrm>
            <a:off x="188628" y="136015"/>
            <a:ext cx="2335498" cy="1081041"/>
          </a:xfrm>
          <a:prstGeom prst="horizontalScroll">
            <a:avLst>
              <a:gd name="adj" fmla="val 9765"/>
            </a:avLst>
          </a:prstGeom>
          <a:solidFill>
            <a:srgbClr val="FFCCCC"/>
          </a:solidFill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72000" bIns="0" rtlCol="0" anchor="ctr"/>
          <a:lstStyle/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新規プロジェクト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「</a:t>
            </a:r>
            <a:r>
              <a:rPr kumimoji="0" lang="en-US" altLang="ja-JP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ImageProcessing</a:t>
            </a: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」</a:t>
            </a:r>
            <a:endParaRPr kumimoji="0" lang="en-US" altLang="ja-JP" sz="1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を作ろう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51259" y="1563005"/>
            <a:ext cx="804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1. </a:t>
            </a:r>
            <a:r>
              <a:rPr kumimoji="1" lang="ja-JP" altLang="en-US" dirty="0"/>
              <a:t>以下のようにラベルとボタンを配置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1658573" y="2141756"/>
            <a:ext cx="4311650" cy="42926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167824" y="3267910"/>
            <a:ext cx="2158999" cy="905624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GUI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 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: </a:t>
            </a:r>
            <a:r>
              <a:rPr lang="en-US" altLang="ja-JP" sz="1600" b="1" dirty="0" err="1">
                <a:solidFill>
                  <a:prstClr val="white"/>
                </a:solidFill>
                <a:latin typeface="+mn-ea"/>
              </a:rPr>
              <a:t>JLabel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変数名 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: </a:t>
            </a:r>
            <a:r>
              <a:rPr lang="en-US" altLang="ja-JP" sz="1600" b="1" dirty="0" err="1">
                <a:solidFill>
                  <a:prstClr val="white"/>
                </a:solidFill>
                <a:latin typeface="+mn-ea"/>
              </a:rPr>
              <a:t>lblDraw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サイズ 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: 512×512</a:t>
            </a:r>
            <a:endParaRPr lang="ja-JP" altLang="en-US" sz="1600" b="1" dirty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9" name="直線コネクタ 8"/>
          <p:cNvCxnSpPr>
            <a:stCxn id="8" idx="0"/>
          </p:cNvCxnSpPr>
          <p:nvPr/>
        </p:nvCxnSpPr>
        <p:spPr>
          <a:xfrm flipV="1">
            <a:off x="1247324" y="2810672"/>
            <a:ext cx="400050" cy="457238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角丸四角形 9"/>
          <p:cNvSpPr/>
          <p:nvPr/>
        </p:nvSpPr>
        <p:spPr>
          <a:xfrm>
            <a:off x="6873764" y="1158977"/>
            <a:ext cx="2158999" cy="712806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GUI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 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: </a:t>
            </a:r>
            <a:r>
              <a:rPr lang="en-US" altLang="ja-JP" sz="1600" b="1" dirty="0" err="1">
                <a:solidFill>
                  <a:prstClr val="white"/>
                </a:solidFill>
                <a:latin typeface="+mn-ea"/>
              </a:rPr>
              <a:t>JButton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変数名 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: </a:t>
            </a:r>
            <a:r>
              <a:rPr lang="en-US" altLang="ja-JP" sz="1600" b="1" dirty="0" err="1">
                <a:solidFill>
                  <a:prstClr val="white"/>
                </a:solidFill>
                <a:latin typeface="+mn-ea"/>
              </a:rPr>
              <a:t>btnRead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11" name="直線コネクタ 10"/>
          <p:cNvCxnSpPr>
            <a:stCxn id="10" idx="2"/>
            <a:endCxn id="12" idx="3"/>
          </p:cNvCxnSpPr>
          <p:nvPr/>
        </p:nvCxnSpPr>
        <p:spPr>
          <a:xfrm flipH="1">
            <a:off x="7389019" y="1871783"/>
            <a:ext cx="564245" cy="451635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6060328" y="2156048"/>
            <a:ext cx="1328691" cy="33473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6667865" y="3238445"/>
            <a:ext cx="2158999" cy="712806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GUI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 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: </a:t>
            </a:r>
            <a:r>
              <a:rPr lang="en-US" altLang="ja-JP" sz="1600" b="1" dirty="0" err="1">
                <a:solidFill>
                  <a:prstClr val="white"/>
                </a:solidFill>
                <a:latin typeface="+mn-ea"/>
              </a:rPr>
              <a:t>JButton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変数名 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: </a:t>
            </a:r>
            <a:r>
              <a:rPr lang="en-US" altLang="ja-JP" sz="1600" b="1" dirty="0" err="1">
                <a:solidFill>
                  <a:prstClr val="white"/>
                </a:solidFill>
                <a:latin typeface="+mn-ea"/>
              </a:rPr>
              <a:t>btnWrite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20" name="直線コネクタ 19"/>
          <p:cNvCxnSpPr>
            <a:stCxn id="19" idx="0"/>
            <a:endCxn id="21" idx="3"/>
          </p:cNvCxnSpPr>
          <p:nvPr/>
        </p:nvCxnSpPr>
        <p:spPr>
          <a:xfrm flipH="1" flipV="1">
            <a:off x="7389019" y="2749732"/>
            <a:ext cx="358346" cy="488713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6060328" y="2582362"/>
            <a:ext cx="1328691" cy="33473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005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画像ファイルの準備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2426" y="1732189"/>
            <a:ext cx="4219574" cy="12845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sz="1800" dirty="0">
                <a:solidFill>
                  <a:schemeClr val="tx1"/>
                </a:solidFill>
              </a:rPr>
              <a:t>2. </a:t>
            </a:r>
            <a:r>
              <a:rPr kumimoji="1" lang="ja-JP" altLang="en-US" sz="1800" dirty="0">
                <a:solidFill>
                  <a:schemeClr val="tx1"/>
                </a:solidFill>
              </a:rPr>
              <a:t>画像ファイルをダウンロード</a:t>
            </a:r>
            <a:endParaRPr kumimoji="1" lang="en-US" altLang="ja-JP" sz="1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altLang="ja-JP" sz="1600" dirty="0">
                <a:hlinkClick r:id="rId2"/>
              </a:rPr>
              <a:t>https://kano.ac/lena.bmp</a:t>
            </a:r>
            <a:endParaRPr lang="en-US" altLang="ja-JP" sz="1600" dirty="0"/>
          </a:p>
          <a:p>
            <a:pPr marL="0" indent="0" algn="ctr">
              <a:buNone/>
            </a:pPr>
            <a:endParaRPr kumimoji="1" lang="ja-JP" altLang="en-US" sz="20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87" y="2654215"/>
            <a:ext cx="3535713" cy="353571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407" y="2654215"/>
            <a:ext cx="2628571" cy="2276190"/>
          </a:xfrm>
          <a:prstGeom prst="rect">
            <a:avLst/>
          </a:prstGeom>
        </p:spPr>
      </p:pic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4443412" y="1711778"/>
            <a:ext cx="4371974" cy="772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1800" dirty="0">
                <a:solidFill>
                  <a:schemeClr val="tx1"/>
                </a:solidFill>
              </a:rPr>
              <a:t>3. </a:t>
            </a:r>
            <a:r>
              <a:rPr lang="ja-JP" altLang="en-US" sz="1800" dirty="0">
                <a:solidFill>
                  <a:schemeClr val="tx1"/>
                </a:solidFill>
              </a:rPr>
              <a:t>「ファイル」タブから</a:t>
            </a:r>
            <a:endParaRPr lang="en-US" altLang="ja-JP" sz="1800" dirty="0">
              <a:solidFill>
                <a:schemeClr val="tx1"/>
              </a:solidFill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ja-JP" altLang="en-US" sz="1800" dirty="0">
                <a:solidFill>
                  <a:schemeClr val="tx1"/>
                </a:solidFill>
              </a:rPr>
              <a:t>「</a:t>
            </a:r>
            <a:r>
              <a:rPr lang="en-US" altLang="ja-JP" sz="1800" dirty="0" err="1">
                <a:solidFill>
                  <a:schemeClr val="tx1"/>
                </a:solidFill>
              </a:rPr>
              <a:t>ImageProcessing</a:t>
            </a:r>
            <a:r>
              <a:rPr lang="ja-JP" altLang="en-US" sz="1800" dirty="0">
                <a:solidFill>
                  <a:schemeClr val="tx1"/>
                </a:solidFill>
              </a:rPr>
              <a:t>」の中に格納</a:t>
            </a:r>
            <a:endParaRPr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730082" y="4029076"/>
            <a:ext cx="667543" cy="2127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>
            <a:stCxn id="10" idx="2"/>
            <a:endCxn id="12" idx="0"/>
          </p:cNvCxnSpPr>
          <p:nvPr/>
        </p:nvCxnSpPr>
        <p:spPr>
          <a:xfrm>
            <a:off x="6063854" y="4241800"/>
            <a:ext cx="306293" cy="445433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角丸四角形 11"/>
          <p:cNvSpPr/>
          <p:nvPr/>
        </p:nvSpPr>
        <p:spPr>
          <a:xfrm>
            <a:off x="4732315" y="4687233"/>
            <a:ext cx="3275663" cy="722969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ここにドラッグするか、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エクスプローラ上でコピーする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6248750" y="2644817"/>
            <a:ext cx="720375" cy="2158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二等辺三角形 28"/>
          <p:cNvSpPr/>
          <p:nvPr/>
        </p:nvSpPr>
        <p:spPr>
          <a:xfrm rot="5400000">
            <a:off x="7331110" y="6156758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AutoShape 3"/>
          <p:cNvSpPr>
            <a:spLocks noChangeArrowheads="1"/>
          </p:cNvSpPr>
          <p:nvPr/>
        </p:nvSpPr>
        <p:spPr bwMode="gray">
          <a:xfrm>
            <a:off x="5594350" y="5902403"/>
            <a:ext cx="1738253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dirty="0">
                <a:latin typeface="+mn-ea"/>
              </a:rPr>
              <a:t>レナちゃん</a:t>
            </a:r>
          </a:p>
        </p:txBody>
      </p:sp>
      <p:grpSp>
        <p:nvGrpSpPr>
          <p:cNvPr id="15" name="グループ化 14"/>
          <p:cNvGrpSpPr/>
          <p:nvPr/>
        </p:nvGrpSpPr>
        <p:grpSpPr>
          <a:xfrm>
            <a:off x="7228365" y="6260775"/>
            <a:ext cx="152604" cy="143187"/>
            <a:chOff x="7160043" y="6310606"/>
            <a:chExt cx="152604" cy="143187"/>
          </a:xfrm>
        </p:grpSpPr>
        <p:sp>
          <p:nvSpPr>
            <p:cNvPr id="16" name="正方形/長方形 15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8" name="図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45" y="5307398"/>
            <a:ext cx="1476375" cy="147023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756525" y="5814923"/>
            <a:ext cx="9334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700" b="1" dirty="0">
                <a:solidFill>
                  <a:srgbClr val="FF0000"/>
                </a:solidFill>
              </a:rPr>
              <a:t>///      ///</a:t>
            </a:r>
            <a:endParaRPr kumimoji="1" lang="ja-JP" altLang="en-US" sz="700" b="1" dirty="0">
              <a:solidFill>
                <a:srgbClr val="FF0000"/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4868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画像ファイルの読み込み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775000" y="2247523"/>
            <a:ext cx="7594000" cy="4077078"/>
          </a:xfrm>
          <a:prstGeom prst="roundRect">
            <a:avLst>
              <a:gd name="adj" fmla="val 316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marL="0" lvl="2">
              <a:lnSpc>
                <a:spcPct val="150000"/>
              </a:lnSpc>
            </a:pP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BufferedImage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;</a:t>
            </a:r>
            <a:r>
              <a:rPr lang="ja-JP" altLang="en-US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</a:t>
            </a:r>
            <a:r>
              <a:rPr lang="en-US" altLang="ja-JP" sz="14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4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イメージパネル</a:t>
            </a:r>
            <a:endParaRPr lang="en-US" altLang="ja-JP" sz="1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btnReadActionPerformed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java.awt.event.ActionEvent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evt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{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try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{</a:t>
            </a:r>
          </a:p>
          <a:p>
            <a:pPr lvl="2">
              <a:lnSpc>
                <a:spcPct val="150000"/>
              </a:lnSpc>
            </a:pPr>
            <a:r>
              <a:rPr lang="en-US" altLang="ja-JP" sz="14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4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画像ファイルの読み込み</a:t>
            </a:r>
          </a:p>
          <a:p>
            <a:pPr lvl="2">
              <a:lnSpc>
                <a:spcPct val="150000"/>
              </a:lnSpc>
            </a:pPr>
            <a:r>
              <a:rPr lang="en-US" altLang="ja-JP" sz="14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 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ImageIO.read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File(</a:t>
            </a:r>
            <a:r>
              <a:rPr lang="en-US" altLang="ja-JP" sz="14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"lena.gif"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));</a:t>
            </a:r>
          </a:p>
          <a:p>
            <a:pPr lvl="2">
              <a:lnSpc>
                <a:spcPct val="150000"/>
              </a:lnSpc>
            </a:pPr>
            <a:r>
              <a:rPr lang="en-US" altLang="ja-JP" sz="14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4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画像の表示</a:t>
            </a:r>
          </a:p>
          <a:p>
            <a:pPr lvl="2">
              <a:lnSpc>
                <a:spcPct val="150000"/>
              </a:lnSpc>
            </a:pP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lblDraw.setIcon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ImageIcon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4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));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 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catch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IOException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e) {</a:t>
            </a:r>
          </a:p>
          <a:p>
            <a:pPr lvl="2">
              <a:lnSpc>
                <a:spcPct val="150000"/>
              </a:lnSpc>
            </a:pP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e.printStackTrace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  <a:endParaRPr lang="en-US" altLang="ja-JP" sz="1400" kern="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869950" y="2335892"/>
            <a:ext cx="4283075" cy="3128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+mn-ea"/>
            </a:endParaRPr>
          </a:p>
        </p:txBody>
      </p:sp>
      <p:cxnSp>
        <p:nvCxnSpPr>
          <p:cNvPr id="7" name="直線コネクタ 6"/>
          <p:cNvCxnSpPr>
            <a:stCxn id="6" idx="3"/>
            <a:endCxn id="8" idx="1"/>
          </p:cNvCxnSpPr>
          <p:nvPr/>
        </p:nvCxnSpPr>
        <p:spPr>
          <a:xfrm>
            <a:off x="5153025" y="2492308"/>
            <a:ext cx="384604" cy="41141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角丸四角形 7"/>
          <p:cNvSpPr/>
          <p:nvPr/>
        </p:nvSpPr>
        <p:spPr>
          <a:xfrm>
            <a:off x="5537629" y="2326843"/>
            <a:ext cx="3088246" cy="413211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3600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画像情報を記憶する領域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2867024" y="3945617"/>
            <a:ext cx="3209925" cy="3128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+mn-ea"/>
            </a:endParaRPr>
          </a:p>
        </p:txBody>
      </p:sp>
      <p:cxnSp>
        <p:nvCxnSpPr>
          <p:cNvPr id="10" name="直線コネクタ 9"/>
          <p:cNvCxnSpPr>
            <a:stCxn id="9" idx="0"/>
            <a:endCxn id="11" idx="1"/>
          </p:cNvCxnSpPr>
          <p:nvPr/>
        </p:nvCxnSpPr>
        <p:spPr>
          <a:xfrm flipV="1">
            <a:off x="4471987" y="3595107"/>
            <a:ext cx="681038" cy="35051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角丸四角形 10"/>
          <p:cNvSpPr/>
          <p:nvPr/>
        </p:nvSpPr>
        <p:spPr>
          <a:xfrm>
            <a:off x="5153025" y="3388501"/>
            <a:ext cx="2895943" cy="413211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3600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画像ファイルのオープン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1276667" y="3353479"/>
            <a:ext cx="2451418" cy="2485345"/>
          </a:xfrm>
          <a:custGeom>
            <a:avLst/>
            <a:gdLst>
              <a:gd name="connsiteX0" fmla="*/ 0 w 2437131"/>
              <a:gd name="connsiteY0" fmla="*/ 0 h 950233"/>
              <a:gd name="connsiteX1" fmla="*/ 2437131 w 2437131"/>
              <a:gd name="connsiteY1" fmla="*/ 0 h 950233"/>
              <a:gd name="connsiteX2" fmla="*/ 2437131 w 2437131"/>
              <a:gd name="connsiteY2" fmla="*/ 950233 h 950233"/>
              <a:gd name="connsiteX3" fmla="*/ 0 w 2437131"/>
              <a:gd name="connsiteY3" fmla="*/ 950233 h 950233"/>
              <a:gd name="connsiteX4" fmla="*/ 0 w 2437131"/>
              <a:gd name="connsiteY4" fmla="*/ 0 h 950233"/>
              <a:gd name="connsiteX0" fmla="*/ 0 w 2437131"/>
              <a:gd name="connsiteY0" fmla="*/ 7028 h 957261"/>
              <a:gd name="connsiteX1" fmla="*/ 147321 w 2437131"/>
              <a:gd name="connsiteY1" fmla="*/ 0 h 957261"/>
              <a:gd name="connsiteX2" fmla="*/ 2437131 w 2437131"/>
              <a:gd name="connsiteY2" fmla="*/ 7028 h 957261"/>
              <a:gd name="connsiteX3" fmla="*/ 2437131 w 2437131"/>
              <a:gd name="connsiteY3" fmla="*/ 957261 h 957261"/>
              <a:gd name="connsiteX4" fmla="*/ 0 w 2437131"/>
              <a:gd name="connsiteY4" fmla="*/ 957261 h 957261"/>
              <a:gd name="connsiteX5" fmla="*/ 0 w 2437131"/>
              <a:gd name="connsiteY5" fmla="*/ 7028 h 957261"/>
              <a:gd name="connsiteX0" fmla="*/ 0 w 2437131"/>
              <a:gd name="connsiteY0" fmla="*/ 0 h 1126445"/>
              <a:gd name="connsiteX1" fmla="*/ 147321 w 2437131"/>
              <a:gd name="connsiteY1" fmla="*/ 169184 h 1126445"/>
              <a:gd name="connsiteX2" fmla="*/ 2437131 w 2437131"/>
              <a:gd name="connsiteY2" fmla="*/ 176212 h 1126445"/>
              <a:gd name="connsiteX3" fmla="*/ 2437131 w 2437131"/>
              <a:gd name="connsiteY3" fmla="*/ 1126445 h 1126445"/>
              <a:gd name="connsiteX4" fmla="*/ 0 w 2437131"/>
              <a:gd name="connsiteY4" fmla="*/ 1126445 h 1126445"/>
              <a:gd name="connsiteX5" fmla="*/ 0 w 2437131"/>
              <a:gd name="connsiteY5" fmla="*/ 0 h 1126445"/>
              <a:gd name="connsiteX0" fmla="*/ 0 w 2470468"/>
              <a:gd name="connsiteY0" fmla="*/ 0 h 2488520"/>
              <a:gd name="connsiteX1" fmla="*/ 180658 w 2470468"/>
              <a:gd name="connsiteY1" fmla="*/ 1531259 h 2488520"/>
              <a:gd name="connsiteX2" fmla="*/ 2470468 w 2470468"/>
              <a:gd name="connsiteY2" fmla="*/ 1538287 h 2488520"/>
              <a:gd name="connsiteX3" fmla="*/ 2470468 w 2470468"/>
              <a:gd name="connsiteY3" fmla="*/ 2488520 h 2488520"/>
              <a:gd name="connsiteX4" fmla="*/ 33337 w 2470468"/>
              <a:gd name="connsiteY4" fmla="*/ 2488520 h 2488520"/>
              <a:gd name="connsiteX5" fmla="*/ 0 w 2470468"/>
              <a:gd name="connsiteY5" fmla="*/ 0 h 2488520"/>
              <a:gd name="connsiteX0" fmla="*/ 0 w 2470468"/>
              <a:gd name="connsiteY0" fmla="*/ 0 h 2488520"/>
              <a:gd name="connsiteX1" fmla="*/ 47308 w 2470468"/>
              <a:gd name="connsiteY1" fmla="*/ 354921 h 2488520"/>
              <a:gd name="connsiteX2" fmla="*/ 180658 w 2470468"/>
              <a:gd name="connsiteY2" fmla="*/ 1531259 h 2488520"/>
              <a:gd name="connsiteX3" fmla="*/ 2470468 w 2470468"/>
              <a:gd name="connsiteY3" fmla="*/ 1538287 h 2488520"/>
              <a:gd name="connsiteX4" fmla="*/ 2470468 w 2470468"/>
              <a:gd name="connsiteY4" fmla="*/ 2488520 h 2488520"/>
              <a:gd name="connsiteX5" fmla="*/ 33337 w 2470468"/>
              <a:gd name="connsiteY5" fmla="*/ 2488520 h 2488520"/>
              <a:gd name="connsiteX6" fmla="*/ 0 w 2470468"/>
              <a:gd name="connsiteY6" fmla="*/ 0 h 2488520"/>
              <a:gd name="connsiteX0" fmla="*/ 0 w 2470468"/>
              <a:gd name="connsiteY0" fmla="*/ 26079 h 2514599"/>
              <a:gd name="connsiteX1" fmla="*/ 533083 w 2470468"/>
              <a:gd name="connsiteY1" fmla="*/ 0 h 2514599"/>
              <a:gd name="connsiteX2" fmla="*/ 180658 w 2470468"/>
              <a:gd name="connsiteY2" fmla="*/ 1557338 h 2514599"/>
              <a:gd name="connsiteX3" fmla="*/ 2470468 w 2470468"/>
              <a:gd name="connsiteY3" fmla="*/ 1564366 h 2514599"/>
              <a:gd name="connsiteX4" fmla="*/ 2470468 w 2470468"/>
              <a:gd name="connsiteY4" fmla="*/ 2514599 h 2514599"/>
              <a:gd name="connsiteX5" fmla="*/ 33337 w 2470468"/>
              <a:gd name="connsiteY5" fmla="*/ 2514599 h 2514599"/>
              <a:gd name="connsiteX6" fmla="*/ 0 w 2470468"/>
              <a:gd name="connsiteY6" fmla="*/ 26079 h 2514599"/>
              <a:gd name="connsiteX0" fmla="*/ 0 w 2470468"/>
              <a:gd name="connsiteY0" fmla="*/ 0 h 2488520"/>
              <a:gd name="connsiteX1" fmla="*/ 533083 w 2470468"/>
              <a:gd name="connsiteY1" fmla="*/ 7259 h 2488520"/>
              <a:gd name="connsiteX2" fmla="*/ 180658 w 2470468"/>
              <a:gd name="connsiteY2" fmla="*/ 1531259 h 2488520"/>
              <a:gd name="connsiteX3" fmla="*/ 2470468 w 2470468"/>
              <a:gd name="connsiteY3" fmla="*/ 1538287 h 2488520"/>
              <a:gd name="connsiteX4" fmla="*/ 2470468 w 2470468"/>
              <a:gd name="connsiteY4" fmla="*/ 2488520 h 2488520"/>
              <a:gd name="connsiteX5" fmla="*/ 33337 w 2470468"/>
              <a:gd name="connsiteY5" fmla="*/ 2488520 h 2488520"/>
              <a:gd name="connsiteX6" fmla="*/ 0 w 2470468"/>
              <a:gd name="connsiteY6" fmla="*/ 0 h 2488520"/>
              <a:gd name="connsiteX0" fmla="*/ 0 w 2470468"/>
              <a:gd name="connsiteY0" fmla="*/ 0 h 2488520"/>
              <a:gd name="connsiteX1" fmla="*/ 533083 w 2470468"/>
              <a:gd name="connsiteY1" fmla="*/ 7259 h 2488520"/>
              <a:gd name="connsiteX2" fmla="*/ 480696 w 2470468"/>
              <a:gd name="connsiteY2" fmla="*/ 226334 h 2488520"/>
              <a:gd name="connsiteX3" fmla="*/ 180658 w 2470468"/>
              <a:gd name="connsiteY3" fmla="*/ 1531259 h 2488520"/>
              <a:gd name="connsiteX4" fmla="*/ 2470468 w 2470468"/>
              <a:gd name="connsiteY4" fmla="*/ 1538287 h 2488520"/>
              <a:gd name="connsiteX5" fmla="*/ 2470468 w 2470468"/>
              <a:gd name="connsiteY5" fmla="*/ 2488520 h 2488520"/>
              <a:gd name="connsiteX6" fmla="*/ 33337 w 2470468"/>
              <a:gd name="connsiteY6" fmla="*/ 2488520 h 2488520"/>
              <a:gd name="connsiteX7" fmla="*/ 0 w 2470468"/>
              <a:gd name="connsiteY7" fmla="*/ 0 h 2488520"/>
              <a:gd name="connsiteX0" fmla="*/ 0 w 2470468"/>
              <a:gd name="connsiteY0" fmla="*/ 0 h 2488520"/>
              <a:gd name="connsiteX1" fmla="*/ 533083 w 2470468"/>
              <a:gd name="connsiteY1" fmla="*/ 7259 h 2488520"/>
              <a:gd name="connsiteX2" fmla="*/ 561659 w 2470468"/>
              <a:gd name="connsiteY2" fmla="*/ 226334 h 2488520"/>
              <a:gd name="connsiteX3" fmla="*/ 180658 w 2470468"/>
              <a:gd name="connsiteY3" fmla="*/ 1531259 h 2488520"/>
              <a:gd name="connsiteX4" fmla="*/ 2470468 w 2470468"/>
              <a:gd name="connsiteY4" fmla="*/ 1538287 h 2488520"/>
              <a:gd name="connsiteX5" fmla="*/ 2470468 w 2470468"/>
              <a:gd name="connsiteY5" fmla="*/ 2488520 h 2488520"/>
              <a:gd name="connsiteX6" fmla="*/ 33337 w 2470468"/>
              <a:gd name="connsiteY6" fmla="*/ 2488520 h 2488520"/>
              <a:gd name="connsiteX7" fmla="*/ 0 w 2470468"/>
              <a:gd name="connsiteY7" fmla="*/ 0 h 2488520"/>
              <a:gd name="connsiteX0" fmla="*/ 0 w 2470468"/>
              <a:gd name="connsiteY0" fmla="*/ 0 h 2488520"/>
              <a:gd name="connsiteX1" fmla="*/ 533083 w 2470468"/>
              <a:gd name="connsiteY1" fmla="*/ 7259 h 2488520"/>
              <a:gd name="connsiteX2" fmla="*/ 528322 w 2470468"/>
              <a:gd name="connsiteY2" fmla="*/ 235859 h 2488520"/>
              <a:gd name="connsiteX3" fmla="*/ 180658 w 2470468"/>
              <a:gd name="connsiteY3" fmla="*/ 1531259 h 2488520"/>
              <a:gd name="connsiteX4" fmla="*/ 2470468 w 2470468"/>
              <a:gd name="connsiteY4" fmla="*/ 1538287 h 2488520"/>
              <a:gd name="connsiteX5" fmla="*/ 2470468 w 2470468"/>
              <a:gd name="connsiteY5" fmla="*/ 2488520 h 2488520"/>
              <a:gd name="connsiteX6" fmla="*/ 33337 w 2470468"/>
              <a:gd name="connsiteY6" fmla="*/ 2488520 h 2488520"/>
              <a:gd name="connsiteX7" fmla="*/ 0 w 2470468"/>
              <a:gd name="connsiteY7" fmla="*/ 0 h 2488520"/>
              <a:gd name="connsiteX0" fmla="*/ 0 w 2470468"/>
              <a:gd name="connsiteY0" fmla="*/ 0 h 2488520"/>
              <a:gd name="connsiteX1" fmla="*/ 533083 w 2470468"/>
              <a:gd name="connsiteY1" fmla="*/ 7259 h 2488520"/>
              <a:gd name="connsiteX2" fmla="*/ 528322 w 2470468"/>
              <a:gd name="connsiteY2" fmla="*/ 235859 h 2488520"/>
              <a:gd name="connsiteX3" fmla="*/ 442596 w 2470468"/>
              <a:gd name="connsiteY3" fmla="*/ 512084 h 2488520"/>
              <a:gd name="connsiteX4" fmla="*/ 180658 w 2470468"/>
              <a:gd name="connsiteY4" fmla="*/ 1531259 h 2488520"/>
              <a:gd name="connsiteX5" fmla="*/ 2470468 w 2470468"/>
              <a:gd name="connsiteY5" fmla="*/ 1538287 h 2488520"/>
              <a:gd name="connsiteX6" fmla="*/ 2470468 w 2470468"/>
              <a:gd name="connsiteY6" fmla="*/ 2488520 h 2488520"/>
              <a:gd name="connsiteX7" fmla="*/ 33337 w 2470468"/>
              <a:gd name="connsiteY7" fmla="*/ 2488520 h 2488520"/>
              <a:gd name="connsiteX8" fmla="*/ 0 w 2470468"/>
              <a:gd name="connsiteY8" fmla="*/ 0 h 2488520"/>
              <a:gd name="connsiteX0" fmla="*/ 0 w 2470468"/>
              <a:gd name="connsiteY0" fmla="*/ 0 h 2488520"/>
              <a:gd name="connsiteX1" fmla="*/ 533083 w 2470468"/>
              <a:gd name="connsiteY1" fmla="*/ 7259 h 2488520"/>
              <a:gd name="connsiteX2" fmla="*/ 528322 w 2470468"/>
              <a:gd name="connsiteY2" fmla="*/ 235859 h 2488520"/>
              <a:gd name="connsiteX3" fmla="*/ 147321 w 2470468"/>
              <a:gd name="connsiteY3" fmla="*/ 250146 h 2488520"/>
              <a:gd name="connsiteX4" fmla="*/ 180658 w 2470468"/>
              <a:gd name="connsiteY4" fmla="*/ 1531259 h 2488520"/>
              <a:gd name="connsiteX5" fmla="*/ 2470468 w 2470468"/>
              <a:gd name="connsiteY5" fmla="*/ 1538287 h 2488520"/>
              <a:gd name="connsiteX6" fmla="*/ 2470468 w 2470468"/>
              <a:gd name="connsiteY6" fmla="*/ 2488520 h 2488520"/>
              <a:gd name="connsiteX7" fmla="*/ 33337 w 2470468"/>
              <a:gd name="connsiteY7" fmla="*/ 2488520 h 2488520"/>
              <a:gd name="connsiteX8" fmla="*/ 0 w 2470468"/>
              <a:gd name="connsiteY8" fmla="*/ 0 h 2488520"/>
              <a:gd name="connsiteX0" fmla="*/ 0 w 2470468"/>
              <a:gd name="connsiteY0" fmla="*/ 0 h 2488520"/>
              <a:gd name="connsiteX1" fmla="*/ 533083 w 2470468"/>
              <a:gd name="connsiteY1" fmla="*/ 7259 h 2488520"/>
              <a:gd name="connsiteX2" fmla="*/ 528322 w 2470468"/>
              <a:gd name="connsiteY2" fmla="*/ 235859 h 2488520"/>
              <a:gd name="connsiteX3" fmla="*/ 147321 w 2470468"/>
              <a:gd name="connsiteY3" fmla="*/ 250146 h 2488520"/>
              <a:gd name="connsiteX4" fmla="*/ 147320 w 2470468"/>
              <a:gd name="connsiteY4" fmla="*/ 1526497 h 2488520"/>
              <a:gd name="connsiteX5" fmla="*/ 2470468 w 2470468"/>
              <a:gd name="connsiteY5" fmla="*/ 1538287 h 2488520"/>
              <a:gd name="connsiteX6" fmla="*/ 2470468 w 2470468"/>
              <a:gd name="connsiteY6" fmla="*/ 2488520 h 2488520"/>
              <a:gd name="connsiteX7" fmla="*/ 33337 w 2470468"/>
              <a:gd name="connsiteY7" fmla="*/ 2488520 h 2488520"/>
              <a:gd name="connsiteX8" fmla="*/ 0 w 2470468"/>
              <a:gd name="connsiteY8" fmla="*/ 0 h 2488520"/>
              <a:gd name="connsiteX0" fmla="*/ 0 w 2470468"/>
              <a:gd name="connsiteY0" fmla="*/ 0 h 2488520"/>
              <a:gd name="connsiteX1" fmla="*/ 533083 w 2470468"/>
              <a:gd name="connsiteY1" fmla="*/ 7259 h 2488520"/>
              <a:gd name="connsiteX2" fmla="*/ 528322 w 2470468"/>
              <a:gd name="connsiteY2" fmla="*/ 235859 h 2488520"/>
              <a:gd name="connsiteX3" fmla="*/ 140971 w 2470468"/>
              <a:gd name="connsiteY3" fmla="*/ 231096 h 2488520"/>
              <a:gd name="connsiteX4" fmla="*/ 147320 w 2470468"/>
              <a:gd name="connsiteY4" fmla="*/ 1526497 h 2488520"/>
              <a:gd name="connsiteX5" fmla="*/ 2470468 w 2470468"/>
              <a:gd name="connsiteY5" fmla="*/ 1538287 h 2488520"/>
              <a:gd name="connsiteX6" fmla="*/ 2470468 w 2470468"/>
              <a:gd name="connsiteY6" fmla="*/ 2488520 h 2488520"/>
              <a:gd name="connsiteX7" fmla="*/ 33337 w 2470468"/>
              <a:gd name="connsiteY7" fmla="*/ 2488520 h 2488520"/>
              <a:gd name="connsiteX8" fmla="*/ 0 w 2470468"/>
              <a:gd name="connsiteY8" fmla="*/ 0 h 2488520"/>
              <a:gd name="connsiteX0" fmla="*/ 0 w 2451418"/>
              <a:gd name="connsiteY0" fmla="*/ 0 h 2485345"/>
              <a:gd name="connsiteX1" fmla="*/ 514033 w 2451418"/>
              <a:gd name="connsiteY1" fmla="*/ 4084 h 2485345"/>
              <a:gd name="connsiteX2" fmla="*/ 509272 w 2451418"/>
              <a:gd name="connsiteY2" fmla="*/ 232684 h 2485345"/>
              <a:gd name="connsiteX3" fmla="*/ 121921 w 2451418"/>
              <a:gd name="connsiteY3" fmla="*/ 227921 h 2485345"/>
              <a:gd name="connsiteX4" fmla="*/ 128270 w 2451418"/>
              <a:gd name="connsiteY4" fmla="*/ 1523322 h 2485345"/>
              <a:gd name="connsiteX5" fmla="*/ 2451418 w 2451418"/>
              <a:gd name="connsiteY5" fmla="*/ 1535112 h 2485345"/>
              <a:gd name="connsiteX6" fmla="*/ 2451418 w 2451418"/>
              <a:gd name="connsiteY6" fmla="*/ 2485345 h 2485345"/>
              <a:gd name="connsiteX7" fmla="*/ 14287 w 2451418"/>
              <a:gd name="connsiteY7" fmla="*/ 2485345 h 2485345"/>
              <a:gd name="connsiteX8" fmla="*/ 0 w 2451418"/>
              <a:gd name="connsiteY8" fmla="*/ 0 h 2485345"/>
              <a:gd name="connsiteX0" fmla="*/ 0 w 2451418"/>
              <a:gd name="connsiteY0" fmla="*/ 0 h 2485345"/>
              <a:gd name="connsiteX1" fmla="*/ 517208 w 2451418"/>
              <a:gd name="connsiteY1" fmla="*/ 909 h 2485345"/>
              <a:gd name="connsiteX2" fmla="*/ 509272 w 2451418"/>
              <a:gd name="connsiteY2" fmla="*/ 232684 h 2485345"/>
              <a:gd name="connsiteX3" fmla="*/ 121921 w 2451418"/>
              <a:gd name="connsiteY3" fmla="*/ 227921 h 2485345"/>
              <a:gd name="connsiteX4" fmla="*/ 128270 w 2451418"/>
              <a:gd name="connsiteY4" fmla="*/ 1523322 h 2485345"/>
              <a:gd name="connsiteX5" fmla="*/ 2451418 w 2451418"/>
              <a:gd name="connsiteY5" fmla="*/ 1535112 h 2485345"/>
              <a:gd name="connsiteX6" fmla="*/ 2451418 w 2451418"/>
              <a:gd name="connsiteY6" fmla="*/ 2485345 h 2485345"/>
              <a:gd name="connsiteX7" fmla="*/ 14287 w 2451418"/>
              <a:gd name="connsiteY7" fmla="*/ 2485345 h 2485345"/>
              <a:gd name="connsiteX8" fmla="*/ 0 w 2451418"/>
              <a:gd name="connsiteY8" fmla="*/ 0 h 2485345"/>
              <a:gd name="connsiteX0" fmla="*/ 0 w 2451418"/>
              <a:gd name="connsiteY0" fmla="*/ 0 h 2485345"/>
              <a:gd name="connsiteX1" fmla="*/ 517208 w 2451418"/>
              <a:gd name="connsiteY1" fmla="*/ 10434 h 2485345"/>
              <a:gd name="connsiteX2" fmla="*/ 509272 w 2451418"/>
              <a:gd name="connsiteY2" fmla="*/ 232684 h 2485345"/>
              <a:gd name="connsiteX3" fmla="*/ 121921 w 2451418"/>
              <a:gd name="connsiteY3" fmla="*/ 227921 h 2485345"/>
              <a:gd name="connsiteX4" fmla="*/ 128270 w 2451418"/>
              <a:gd name="connsiteY4" fmla="*/ 1523322 h 2485345"/>
              <a:gd name="connsiteX5" fmla="*/ 2451418 w 2451418"/>
              <a:gd name="connsiteY5" fmla="*/ 1535112 h 2485345"/>
              <a:gd name="connsiteX6" fmla="*/ 2451418 w 2451418"/>
              <a:gd name="connsiteY6" fmla="*/ 2485345 h 2485345"/>
              <a:gd name="connsiteX7" fmla="*/ 14287 w 2451418"/>
              <a:gd name="connsiteY7" fmla="*/ 2485345 h 2485345"/>
              <a:gd name="connsiteX8" fmla="*/ 0 w 2451418"/>
              <a:gd name="connsiteY8" fmla="*/ 0 h 2485345"/>
              <a:gd name="connsiteX0" fmla="*/ 0 w 2451418"/>
              <a:gd name="connsiteY0" fmla="*/ 0 h 2485345"/>
              <a:gd name="connsiteX1" fmla="*/ 517208 w 2451418"/>
              <a:gd name="connsiteY1" fmla="*/ 909 h 2485345"/>
              <a:gd name="connsiteX2" fmla="*/ 509272 w 2451418"/>
              <a:gd name="connsiteY2" fmla="*/ 232684 h 2485345"/>
              <a:gd name="connsiteX3" fmla="*/ 121921 w 2451418"/>
              <a:gd name="connsiteY3" fmla="*/ 227921 h 2485345"/>
              <a:gd name="connsiteX4" fmla="*/ 128270 w 2451418"/>
              <a:gd name="connsiteY4" fmla="*/ 1523322 h 2485345"/>
              <a:gd name="connsiteX5" fmla="*/ 2451418 w 2451418"/>
              <a:gd name="connsiteY5" fmla="*/ 1535112 h 2485345"/>
              <a:gd name="connsiteX6" fmla="*/ 2451418 w 2451418"/>
              <a:gd name="connsiteY6" fmla="*/ 2485345 h 2485345"/>
              <a:gd name="connsiteX7" fmla="*/ 14287 w 2451418"/>
              <a:gd name="connsiteY7" fmla="*/ 2485345 h 2485345"/>
              <a:gd name="connsiteX8" fmla="*/ 0 w 2451418"/>
              <a:gd name="connsiteY8" fmla="*/ 0 h 2485345"/>
              <a:gd name="connsiteX0" fmla="*/ 0 w 2451418"/>
              <a:gd name="connsiteY0" fmla="*/ 0 h 2485345"/>
              <a:gd name="connsiteX1" fmla="*/ 517208 w 2451418"/>
              <a:gd name="connsiteY1" fmla="*/ 909 h 2485345"/>
              <a:gd name="connsiteX2" fmla="*/ 509272 w 2451418"/>
              <a:gd name="connsiteY2" fmla="*/ 232684 h 2485345"/>
              <a:gd name="connsiteX3" fmla="*/ 121921 w 2451418"/>
              <a:gd name="connsiteY3" fmla="*/ 227921 h 2485345"/>
              <a:gd name="connsiteX4" fmla="*/ 128270 w 2451418"/>
              <a:gd name="connsiteY4" fmla="*/ 1523322 h 2485345"/>
              <a:gd name="connsiteX5" fmla="*/ 2451418 w 2451418"/>
              <a:gd name="connsiteY5" fmla="*/ 1535112 h 2485345"/>
              <a:gd name="connsiteX6" fmla="*/ 2451418 w 2451418"/>
              <a:gd name="connsiteY6" fmla="*/ 2485345 h 2485345"/>
              <a:gd name="connsiteX7" fmla="*/ 14287 w 2451418"/>
              <a:gd name="connsiteY7" fmla="*/ 2485345 h 2485345"/>
              <a:gd name="connsiteX8" fmla="*/ 0 w 2451418"/>
              <a:gd name="connsiteY8" fmla="*/ 0 h 2485345"/>
              <a:gd name="connsiteX0" fmla="*/ 0 w 2451418"/>
              <a:gd name="connsiteY0" fmla="*/ 0 h 2485345"/>
              <a:gd name="connsiteX1" fmla="*/ 517208 w 2451418"/>
              <a:gd name="connsiteY1" fmla="*/ 909 h 2485345"/>
              <a:gd name="connsiteX2" fmla="*/ 528322 w 2451418"/>
              <a:gd name="connsiteY2" fmla="*/ 226334 h 2485345"/>
              <a:gd name="connsiteX3" fmla="*/ 121921 w 2451418"/>
              <a:gd name="connsiteY3" fmla="*/ 227921 h 2485345"/>
              <a:gd name="connsiteX4" fmla="*/ 128270 w 2451418"/>
              <a:gd name="connsiteY4" fmla="*/ 1523322 h 2485345"/>
              <a:gd name="connsiteX5" fmla="*/ 2451418 w 2451418"/>
              <a:gd name="connsiteY5" fmla="*/ 1535112 h 2485345"/>
              <a:gd name="connsiteX6" fmla="*/ 2451418 w 2451418"/>
              <a:gd name="connsiteY6" fmla="*/ 2485345 h 2485345"/>
              <a:gd name="connsiteX7" fmla="*/ 14287 w 2451418"/>
              <a:gd name="connsiteY7" fmla="*/ 2485345 h 2485345"/>
              <a:gd name="connsiteX8" fmla="*/ 0 w 2451418"/>
              <a:gd name="connsiteY8" fmla="*/ 0 h 2485345"/>
              <a:gd name="connsiteX0" fmla="*/ 0 w 2451418"/>
              <a:gd name="connsiteY0" fmla="*/ 0 h 2485345"/>
              <a:gd name="connsiteX1" fmla="*/ 517208 w 2451418"/>
              <a:gd name="connsiteY1" fmla="*/ 909 h 2485345"/>
              <a:gd name="connsiteX2" fmla="*/ 512447 w 2451418"/>
              <a:gd name="connsiteY2" fmla="*/ 229509 h 2485345"/>
              <a:gd name="connsiteX3" fmla="*/ 121921 w 2451418"/>
              <a:gd name="connsiteY3" fmla="*/ 227921 h 2485345"/>
              <a:gd name="connsiteX4" fmla="*/ 128270 w 2451418"/>
              <a:gd name="connsiteY4" fmla="*/ 1523322 h 2485345"/>
              <a:gd name="connsiteX5" fmla="*/ 2451418 w 2451418"/>
              <a:gd name="connsiteY5" fmla="*/ 1535112 h 2485345"/>
              <a:gd name="connsiteX6" fmla="*/ 2451418 w 2451418"/>
              <a:gd name="connsiteY6" fmla="*/ 2485345 h 2485345"/>
              <a:gd name="connsiteX7" fmla="*/ 14287 w 2451418"/>
              <a:gd name="connsiteY7" fmla="*/ 2485345 h 2485345"/>
              <a:gd name="connsiteX8" fmla="*/ 0 w 2451418"/>
              <a:gd name="connsiteY8" fmla="*/ 0 h 2485345"/>
              <a:gd name="connsiteX0" fmla="*/ 0 w 2451418"/>
              <a:gd name="connsiteY0" fmla="*/ 0 h 2485345"/>
              <a:gd name="connsiteX1" fmla="*/ 517208 w 2451418"/>
              <a:gd name="connsiteY1" fmla="*/ 909 h 2485345"/>
              <a:gd name="connsiteX2" fmla="*/ 512447 w 2451418"/>
              <a:gd name="connsiteY2" fmla="*/ 229509 h 2485345"/>
              <a:gd name="connsiteX3" fmla="*/ 121921 w 2451418"/>
              <a:gd name="connsiteY3" fmla="*/ 227921 h 2485345"/>
              <a:gd name="connsiteX4" fmla="*/ 128270 w 2451418"/>
              <a:gd name="connsiteY4" fmla="*/ 1523322 h 2485345"/>
              <a:gd name="connsiteX5" fmla="*/ 2451418 w 2451418"/>
              <a:gd name="connsiteY5" fmla="*/ 1535112 h 2485345"/>
              <a:gd name="connsiteX6" fmla="*/ 2451418 w 2451418"/>
              <a:gd name="connsiteY6" fmla="*/ 2485345 h 2485345"/>
              <a:gd name="connsiteX7" fmla="*/ 14287 w 2451418"/>
              <a:gd name="connsiteY7" fmla="*/ 2485345 h 2485345"/>
              <a:gd name="connsiteX8" fmla="*/ 0 w 2451418"/>
              <a:gd name="connsiteY8" fmla="*/ 0 h 2485345"/>
              <a:gd name="connsiteX0" fmla="*/ 0 w 2451418"/>
              <a:gd name="connsiteY0" fmla="*/ 0 h 2485345"/>
              <a:gd name="connsiteX1" fmla="*/ 517208 w 2451418"/>
              <a:gd name="connsiteY1" fmla="*/ 909 h 2485345"/>
              <a:gd name="connsiteX2" fmla="*/ 521972 w 2451418"/>
              <a:gd name="connsiteY2" fmla="*/ 229509 h 2485345"/>
              <a:gd name="connsiteX3" fmla="*/ 121921 w 2451418"/>
              <a:gd name="connsiteY3" fmla="*/ 227921 h 2485345"/>
              <a:gd name="connsiteX4" fmla="*/ 128270 w 2451418"/>
              <a:gd name="connsiteY4" fmla="*/ 1523322 h 2485345"/>
              <a:gd name="connsiteX5" fmla="*/ 2451418 w 2451418"/>
              <a:gd name="connsiteY5" fmla="*/ 1535112 h 2485345"/>
              <a:gd name="connsiteX6" fmla="*/ 2451418 w 2451418"/>
              <a:gd name="connsiteY6" fmla="*/ 2485345 h 2485345"/>
              <a:gd name="connsiteX7" fmla="*/ 14287 w 2451418"/>
              <a:gd name="connsiteY7" fmla="*/ 2485345 h 2485345"/>
              <a:gd name="connsiteX8" fmla="*/ 0 w 2451418"/>
              <a:gd name="connsiteY8" fmla="*/ 0 h 2485345"/>
              <a:gd name="connsiteX0" fmla="*/ 0 w 2451418"/>
              <a:gd name="connsiteY0" fmla="*/ 0 h 2485345"/>
              <a:gd name="connsiteX1" fmla="*/ 517208 w 2451418"/>
              <a:gd name="connsiteY1" fmla="*/ 909 h 2485345"/>
              <a:gd name="connsiteX2" fmla="*/ 521972 w 2451418"/>
              <a:gd name="connsiteY2" fmla="*/ 229509 h 2485345"/>
              <a:gd name="connsiteX3" fmla="*/ 80646 w 2451418"/>
              <a:gd name="connsiteY3" fmla="*/ 221571 h 2485345"/>
              <a:gd name="connsiteX4" fmla="*/ 128270 w 2451418"/>
              <a:gd name="connsiteY4" fmla="*/ 1523322 h 2485345"/>
              <a:gd name="connsiteX5" fmla="*/ 2451418 w 2451418"/>
              <a:gd name="connsiteY5" fmla="*/ 1535112 h 2485345"/>
              <a:gd name="connsiteX6" fmla="*/ 2451418 w 2451418"/>
              <a:gd name="connsiteY6" fmla="*/ 2485345 h 2485345"/>
              <a:gd name="connsiteX7" fmla="*/ 14287 w 2451418"/>
              <a:gd name="connsiteY7" fmla="*/ 2485345 h 2485345"/>
              <a:gd name="connsiteX8" fmla="*/ 0 w 2451418"/>
              <a:gd name="connsiteY8" fmla="*/ 0 h 2485345"/>
              <a:gd name="connsiteX0" fmla="*/ 0 w 2451418"/>
              <a:gd name="connsiteY0" fmla="*/ 0 h 2485345"/>
              <a:gd name="connsiteX1" fmla="*/ 517208 w 2451418"/>
              <a:gd name="connsiteY1" fmla="*/ 909 h 2485345"/>
              <a:gd name="connsiteX2" fmla="*/ 521972 w 2451418"/>
              <a:gd name="connsiteY2" fmla="*/ 229509 h 2485345"/>
              <a:gd name="connsiteX3" fmla="*/ 83821 w 2451418"/>
              <a:gd name="connsiteY3" fmla="*/ 231096 h 2485345"/>
              <a:gd name="connsiteX4" fmla="*/ 128270 w 2451418"/>
              <a:gd name="connsiteY4" fmla="*/ 1523322 h 2485345"/>
              <a:gd name="connsiteX5" fmla="*/ 2451418 w 2451418"/>
              <a:gd name="connsiteY5" fmla="*/ 1535112 h 2485345"/>
              <a:gd name="connsiteX6" fmla="*/ 2451418 w 2451418"/>
              <a:gd name="connsiteY6" fmla="*/ 2485345 h 2485345"/>
              <a:gd name="connsiteX7" fmla="*/ 14287 w 2451418"/>
              <a:gd name="connsiteY7" fmla="*/ 2485345 h 2485345"/>
              <a:gd name="connsiteX8" fmla="*/ 0 w 2451418"/>
              <a:gd name="connsiteY8" fmla="*/ 0 h 2485345"/>
              <a:gd name="connsiteX0" fmla="*/ 0 w 2451418"/>
              <a:gd name="connsiteY0" fmla="*/ 0 h 2485345"/>
              <a:gd name="connsiteX1" fmla="*/ 517208 w 2451418"/>
              <a:gd name="connsiteY1" fmla="*/ 909 h 2485345"/>
              <a:gd name="connsiteX2" fmla="*/ 521972 w 2451418"/>
              <a:gd name="connsiteY2" fmla="*/ 229509 h 2485345"/>
              <a:gd name="connsiteX3" fmla="*/ 83821 w 2451418"/>
              <a:gd name="connsiteY3" fmla="*/ 231096 h 2485345"/>
              <a:gd name="connsiteX4" fmla="*/ 90170 w 2451418"/>
              <a:gd name="connsiteY4" fmla="*/ 1526497 h 2485345"/>
              <a:gd name="connsiteX5" fmla="*/ 2451418 w 2451418"/>
              <a:gd name="connsiteY5" fmla="*/ 1535112 h 2485345"/>
              <a:gd name="connsiteX6" fmla="*/ 2451418 w 2451418"/>
              <a:gd name="connsiteY6" fmla="*/ 2485345 h 2485345"/>
              <a:gd name="connsiteX7" fmla="*/ 14287 w 2451418"/>
              <a:gd name="connsiteY7" fmla="*/ 2485345 h 2485345"/>
              <a:gd name="connsiteX8" fmla="*/ 0 w 2451418"/>
              <a:gd name="connsiteY8" fmla="*/ 0 h 2485345"/>
              <a:gd name="connsiteX0" fmla="*/ 0 w 2451418"/>
              <a:gd name="connsiteY0" fmla="*/ 0 h 2485345"/>
              <a:gd name="connsiteX1" fmla="*/ 517208 w 2451418"/>
              <a:gd name="connsiteY1" fmla="*/ 909 h 2485345"/>
              <a:gd name="connsiteX2" fmla="*/ 521972 w 2451418"/>
              <a:gd name="connsiteY2" fmla="*/ 229509 h 2485345"/>
              <a:gd name="connsiteX3" fmla="*/ 83821 w 2451418"/>
              <a:gd name="connsiteY3" fmla="*/ 231096 h 2485345"/>
              <a:gd name="connsiteX4" fmla="*/ 90170 w 2451418"/>
              <a:gd name="connsiteY4" fmla="*/ 1558247 h 2485345"/>
              <a:gd name="connsiteX5" fmla="*/ 2451418 w 2451418"/>
              <a:gd name="connsiteY5" fmla="*/ 1535112 h 2485345"/>
              <a:gd name="connsiteX6" fmla="*/ 2451418 w 2451418"/>
              <a:gd name="connsiteY6" fmla="*/ 2485345 h 2485345"/>
              <a:gd name="connsiteX7" fmla="*/ 14287 w 2451418"/>
              <a:gd name="connsiteY7" fmla="*/ 2485345 h 2485345"/>
              <a:gd name="connsiteX8" fmla="*/ 0 w 2451418"/>
              <a:gd name="connsiteY8" fmla="*/ 0 h 2485345"/>
              <a:gd name="connsiteX0" fmla="*/ 0 w 2451418"/>
              <a:gd name="connsiteY0" fmla="*/ 0 h 2485345"/>
              <a:gd name="connsiteX1" fmla="*/ 517208 w 2451418"/>
              <a:gd name="connsiteY1" fmla="*/ 909 h 2485345"/>
              <a:gd name="connsiteX2" fmla="*/ 521972 w 2451418"/>
              <a:gd name="connsiteY2" fmla="*/ 229509 h 2485345"/>
              <a:gd name="connsiteX3" fmla="*/ 83821 w 2451418"/>
              <a:gd name="connsiteY3" fmla="*/ 231096 h 2485345"/>
              <a:gd name="connsiteX4" fmla="*/ 90170 w 2451418"/>
              <a:gd name="connsiteY4" fmla="*/ 1558247 h 2485345"/>
              <a:gd name="connsiteX5" fmla="*/ 2451418 w 2451418"/>
              <a:gd name="connsiteY5" fmla="*/ 1566862 h 2485345"/>
              <a:gd name="connsiteX6" fmla="*/ 2451418 w 2451418"/>
              <a:gd name="connsiteY6" fmla="*/ 2485345 h 2485345"/>
              <a:gd name="connsiteX7" fmla="*/ 14287 w 2451418"/>
              <a:gd name="connsiteY7" fmla="*/ 2485345 h 2485345"/>
              <a:gd name="connsiteX8" fmla="*/ 0 w 2451418"/>
              <a:gd name="connsiteY8" fmla="*/ 0 h 2485345"/>
              <a:gd name="connsiteX0" fmla="*/ 0 w 2451418"/>
              <a:gd name="connsiteY0" fmla="*/ 0 h 2485345"/>
              <a:gd name="connsiteX1" fmla="*/ 517208 w 2451418"/>
              <a:gd name="connsiteY1" fmla="*/ 909 h 2485345"/>
              <a:gd name="connsiteX2" fmla="*/ 521972 w 2451418"/>
              <a:gd name="connsiteY2" fmla="*/ 229509 h 2485345"/>
              <a:gd name="connsiteX3" fmla="*/ 83821 w 2451418"/>
              <a:gd name="connsiteY3" fmla="*/ 231096 h 2485345"/>
              <a:gd name="connsiteX4" fmla="*/ 90170 w 2451418"/>
              <a:gd name="connsiteY4" fmla="*/ 1558247 h 2485345"/>
              <a:gd name="connsiteX5" fmla="*/ 2451418 w 2451418"/>
              <a:gd name="connsiteY5" fmla="*/ 1566862 h 2485345"/>
              <a:gd name="connsiteX6" fmla="*/ 2451418 w 2451418"/>
              <a:gd name="connsiteY6" fmla="*/ 2485345 h 2485345"/>
              <a:gd name="connsiteX7" fmla="*/ 14287 w 2451418"/>
              <a:gd name="connsiteY7" fmla="*/ 2485345 h 2485345"/>
              <a:gd name="connsiteX8" fmla="*/ 0 w 2451418"/>
              <a:gd name="connsiteY8" fmla="*/ 0 h 2485345"/>
              <a:gd name="connsiteX0" fmla="*/ 0 w 2451418"/>
              <a:gd name="connsiteY0" fmla="*/ 0 h 2485345"/>
              <a:gd name="connsiteX1" fmla="*/ 517208 w 2451418"/>
              <a:gd name="connsiteY1" fmla="*/ 909 h 2485345"/>
              <a:gd name="connsiteX2" fmla="*/ 521972 w 2451418"/>
              <a:gd name="connsiteY2" fmla="*/ 229509 h 2485345"/>
              <a:gd name="connsiteX3" fmla="*/ 83821 w 2451418"/>
              <a:gd name="connsiteY3" fmla="*/ 231096 h 2485345"/>
              <a:gd name="connsiteX4" fmla="*/ 90170 w 2451418"/>
              <a:gd name="connsiteY4" fmla="*/ 1567772 h 2485345"/>
              <a:gd name="connsiteX5" fmla="*/ 2451418 w 2451418"/>
              <a:gd name="connsiteY5" fmla="*/ 1566862 h 2485345"/>
              <a:gd name="connsiteX6" fmla="*/ 2451418 w 2451418"/>
              <a:gd name="connsiteY6" fmla="*/ 2485345 h 2485345"/>
              <a:gd name="connsiteX7" fmla="*/ 14287 w 2451418"/>
              <a:gd name="connsiteY7" fmla="*/ 2485345 h 2485345"/>
              <a:gd name="connsiteX8" fmla="*/ 0 w 2451418"/>
              <a:gd name="connsiteY8" fmla="*/ 0 h 2485345"/>
              <a:gd name="connsiteX0" fmla="*/ 0 w 2451418"/>
              <a:gd name="connsiteY0" fmla="*/ 0 h 2485345"/>
              <a:gd name="connsiteX1" fmla="*/ 517208 w 2451418"/>
              <a:gd name="connsiteY1" fmla="*/ 909 h 2485345"/>
              <a:gd name="connsiteX2" fmla="*/ 519591 w 2451418"/>
              <a:gd name="connsiteY2" fmla="*/ 234271 h 2485345"/>
              <a:gd name="connsiteX3" fmla="*/ 83821 w 2451418"/>
              <a:gd name="connsiteY3" fmla="*/ 231096 h 2485345"/>
              <a:gd name="connsiteX4" fmla="*/ 90170 w 2451418"/>
              <a:gd name="connsiteY4" fmla="*/ 1567772 h 2485345"/>
              <a:gd name="connsiteX5" fmla="*/ 2451418 w 2451418"/>
              <a:gd name="connsiteY5" fmla="*/ 1566862 h 2485345"/>
              <a:gd name="connsiteX6" fmla="*/ 2451418 w 2451418"/>
              <a:gd name="connsiteY6" fmla="*/ 2485345 h 2485345"/>
              <a:gd name="connsiteX7" fmla="*/ 14287 w 2451418"/>
              <a:gd name="connsiteY7" fmla="*/ 2485345 h 2485345"/>
              <a:gd name="connsiteX8" fmla="*/ 0 w 2451418"/>
              <a:gd name="connsiteY8" fmla="*/ 0 h 248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1418" h="2485345">
                <a:moveTo>
                  <a:pt x="0" y="0"/>
                </a:moveTo>
                <a:lnTo>
                  <a:pt x="517208" y="909"/>
                </a:lnTo>
                <a:cubicBezTo>
                  <a:pt x="518002" y="78696"/>
                  <a:pt x="518797" y="156484"/>
                  <a:pt x="519591" y="234271"/>
                </a:cubicBezTo>
                <a:lnTo>
                  <a:pt x="83821" y="231096"/>
                </a:lnTo>
                <a:cubicBezTo>
                  <a:pt x="83821" y="656546"/>
                  <a:pt x="90170" y="1142322"/>
                  <a:pt x="90170" y="1567772"/>
                </a:cubicBezTo>
                <a:lnTo>
                  <a:pt x="2451418" y="1566862"/>
                </a:lnTo>
                <a:lnTo>
                  <a:pt x="2451418" y="2485345"/>
                </a:lnTo>
                <a:lnTo>
                  <a:pt x="14287" y="2485345"/>
                </a:lnTo>
                <a:cubicBezTo>
                  <a:pt x="9525" y="1656897"/>
                  <a:pt x="4762" y="82844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atin typeface="+mn-ea"/>
            </a:endParaRPr>
          </a:p>
        </p:txBody>
      </p:sp>
      <p:cxnSp>
        <p:nvCxnSpPr>
          <p:cNvPr id="13" name="直線コネクタ 12"/>
          <p:cNvCxnSpPr>
            <a:endCxn id="14" idx="1"/>
          </p:cNvCxnSpPr>
          <p:nvPr/>
        </p:nvCxnSpPr>
        <p:spPr>
          <a:xfrm>
            <a:off x="3728085" y="5357813"/>
            <a:ext cx="544529" cy="91303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4272614" y="5242510"/>
            <a:ext cx="1463040" cy="413211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3600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例外処理</a:t>
            </a:r>
          </a:p>
        </p:txBody>
      </p:sp>
      <p:sp>
        <p:nvSpPr>
          <p:cNvPr id="15" name="コンテンツ プレースホルダー 2"/>
          <p:cNvSpPr txBox="1">
            <a:spLocks/>
          </p:cNvSpPr>
          <p:nvPr/>
        </p:nvSpPr>
        <p:spPr>
          <a:xfrm>
            <a:off x="628650" y="1540799"/>
            <a:ext cx="7886700" cy="59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1800" dirty="0">
                <a:solidFill>
                  <a:schemeClr val="tx1"/>
                </a:solidFill>
                <a:latin typeface="+mn-ea"/>
              </a:rPr>
              <a:t>4.</a:t>
            </a:r>
            <a:r>
              <a:rPr lang="ja-JP" altLang="en-US" sz="1800" dirty="0">
                <a:solidFill>
                  <a:schemeClr val="tx1"/>
                </a:solidFill>
                <a:latin typeface="+mn-ea"/>
              </a:rPr>
              <a:t>「画像の読み込み」ボタンをダブルクリックして以下を処理を記述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465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28800" y="434339"/>
            <a:ext cx="6686550" cy="782717"/>
          </a:xfrm>
        </p:spPr>
        <p:txBody>
          <a:bodyPr/>
          <a:lstStyle/>
          <a:p>
            <a:r>
              <a:rPr kumimoji="1" lang="ja-JP" altLang="en-US"/>
              <a:t>プロジェクトの作成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484" y="1608158"/>
            <a:ext cx="6015033" cy="4143135"/>
          </a:xfrm>
          <a:prstGeom prst="rect">
            <a:avLst/>
          </a:prstGeom>
        </p:spPr>
      </p:pic>
      <p:sp>
        <p:nvSpPr>
          <p:cNvPr id="5" name="横巻き 4"/>
          <p:cNvSpPr/>
          <p:nvPr/>
        </p:nvSpPr>
        <p:spPr>
          <a:xfrm>
            <a:off x="188628" y="136015"/>
            <a:ext cx="2051234" cy="1081041"/>
          </a:xfrm>
          <a:prstGeom prst="horizontalScroll">
            <a:avLst>
              <a:gd name="adj" fmla="val 9765"/>
            </a:avLst>
          </a:prstGeom>
          <a:solidFill>
            <a:srgbClr val="FFCCCC"/>
          </a:solidFill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72000" bIns="0" rtlCol="0" anchor="ctr"/>
          <a:lstStyle/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新規プロジェクト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「</a:t>
            </a:r>
            <a:r>
              <a:rPr kumimoji="0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Software1</a:t>
            </a: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」</a:t>
            </a:r>
            <a:endParaRPr kumimoji="0" lang="en-US" altLang="ja-JP" sz="1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を作ろう</a:t>
            </a:r>
          </a:p>
        </p:txBody>
      </p:sp>
      <p:cxnSp>
        <p:nvCxnSpPr>
          <p:cNvPr id="6" name="直線コネクタ 5"/>
          <p:cNvCxnSpPr>
            <a:stCxn id="7" idx="0"/>
            <a:endCxn id="8" idx="2"/>
          </p:cNvCxnSpPr>
          <p:nvPr/>
        </p:nvCxnSpPr>
        <p:spPr>
          <a:xfrm flipV="1">
            <a:off x="5542359" y="1944300"/>
            <a:ext cx="242353" cy="213113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4298155" y="2157413"/>
            <a:ext cx="2488408" cy="2000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3746224" y="1477308"/>
            <a:ext cx="4076976" cy="466992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プロジェクト名をつける（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Software1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）</a:t>
            </a:r>
          </a:p>
        </p:txBody>
      </p:sp>
      <p:sp>
        <p:nvSpPr>
          <p:cNvPr id="9" name="二等辺三角形 28"/>
          <p:cNvSpPr/>
          <p:nvPr/>
        </p:nvSpPr>
        <p:spPr>
          <a:xfrm rot="5400000">
            <a:off x="7440588" y="6223523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gray">
          <a:xfrm>
            <a:off x="1905000" y="5969168"/>
            <a:ext cx="5537082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dirty="0">
                <a:latin typeface="+mn-ea"/>
              </a:rPr>
              <a:t>今回、メインクラスは自分で作っていく</a:t>
            </a:r>
          </a:p>
        </p:txBody>
      </p:sp>
      <p:grpSp>
        <p:nvGrpSpPr>
          <p:cNvPr id="11" name="グループ化 10"/>
          <p:cNvGrpSpPr/>
          <p:nvPr/>
        </p:nvGrpSpPr>
        <p:grpSpPr>
          <a:xfrm>
            <a:off x="7337843" y="6327540"/>
            <a:ext cx="152604" cy="143187"/>
            <a:chOff x="7160043" y="6310606"/>
            <a:chExt cx="152604" cy="143187"/>
          </a:xfrm>
        </p:grpSpPr>
        <p:sp>
          <p:nvSpPr>
            <p:cNvPr id="12" name="正方形/長方形 11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0" name="直線コネクタ 19"/>
          <p:cNvCxnSpPr>
            <a:stCxn id="21" idx="2"/>
            <a:endCxn id="22" idx="1"/>
          </p:cNvCxnSpPr>
          <p:nvPr/>
        </p:nvCxnSpPr>
        <p:spPr>
          <a:xfrm>
            <a:off x="3849291" y="4095750"/>
            <a:ext cx="306508" cy="430411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3298031" y="3879527"/>
            <a:ext cx="1102519" cy="21622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 21"/>
          <p:cNvSpPr/>
          <p:nvPr/>
        </p:nvSpPr>
        <p:spPr>
          <a:xfrm>
            <a:off x="4155799" y="4292665"/>
            <a:ext cx="1815106" cy="466992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チェックを外す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5419726" y="5474494"/>
            <a:ext cx="676274" cy="19288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Picture 2" descr="C:\Users\Zazie\Desktop\セミコロン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42" b="92500" l="8000" r="94500">
                        <a14:foregroundMark x1="51500" y1="24167" x2="51500" y2="24167"/>
                        <a14:foregroundMark x1="62250" y1="24375" x2="62250" y2="2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20245" y="5491608"/>
            <a:ext cx="1071114" cy="128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9670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画像ファイルの読み込み</a:t>
            </a:r>
          </a:p>
        </p:txBody>
      </p:sp>
      <p:sp>
        <p:nvSpPr>
          <p:cNvPr id="15" name="コンテンツ プレースホルダー 2"/>
          <p:cNvSpPr txBox="1">
            <a:spLocks/>
          </p:cNvSpPr>
          <p:nvPr/>
        </p:nvSpPr>
        <p:spPr>
          <a:xfrm>
            <a:off x="628650" y="1359824"/>
            <a:ext cx="7886700" cy="59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1800" dirty="0">
                <a:latin typeface="+mn-ea"/>
              </a:rPr>
              <a:t>5.</a:t>
            </a:r>
            <a:r>
              <a:rPr lang="ja-JP" altLang="en-US" sz="1800" dirty="0">
                <a:latin typeface="+mn-ea"/>
              </a:rPr>
              <a:t> 実行結果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91" y="1952775"/>
            <a:ext cx="5453617" cy="432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45" y="5307398"/>
            <a:ext cx="1476375" cy="1470234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7756525" y="5814923"/>
            <a:ext cx="9334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700" b="1" dirty="0">
                <a:solidFill>
                  <a:srgbClr val="FF0000"/>
                </a:solidFill>
              </a:rPr>
              <a:t>///      ///</a:t>
            </a:r>
            <a:endParaRPr kumimoji="1" lang="ja-JP" altLang="en-US" sz="700" b="1" dirty="0">
              <a:solidFill>
                <a:srgbClr val="FF0000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2967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画像ファイルの書き出し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775000" y="2030472"/>
            <a:ext cx="7594000" cy="3665837"/>
          </a:xfrm>
          <a:prstGeom prst="roundRect">
            <a:avLst>
              <a:gd name="adj" fmla="val 195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btnWriteImgActionPerformed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java.awt.event.ActionEvent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evt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{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4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画像パネルが空の場合、終了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if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400" dirty="0" err="1">
                <a:solidFill>
                  <a:srgbClr val="38AF38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== 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null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 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return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try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{</a:t>
            </a:r>
          </a:p>
          <a:p>
            <a:pPr lvl="2">
              <a:lnSpc>
                <a:spcPct val="150000"/>
              </a:lnSpc>
            </a:pPr>
            <a:r>
              <a:rPr lang="en-US" altLang="ja-JP" sz="14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4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画像ファイルの書き出し</a:t>
            </a:r>
          </a:p>
          <a:p>
            <a:pPr lvl="2">
              <a:lnSpc>
                <a:spcPct val="150000"/>
              </a:lnSpc>
            </a:pP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ImageIO.write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400" dirty="0" err="1">
                <a:solidFill>
                  <a:srgbClr val="38AF38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, </a:t>
            </a:r>
            <a:r>
              <a:rPr lang="en-US" altLang="ja-JP" sz="14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"bmp"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, 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File(</a:t>
            </a:r>
            <a:r>
              <a:rPr lang="en-US" altLang="ja-JP" sz="14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"out.bmp"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));</a:t>
            </a:r>
          </a:p>
          <a:p>
            <a:pPr lvl="2">
              <a:lnSpc>
                <a:spcPct val="150000"/>
              </a:lnSpc>
            </a:pP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JOptionPane.showMessageDialog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this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, </a:t>
            </a:r>
            <a:r>
              <a:rPr lang="en-US" altLang="ja-JP" sz="14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ja-JP" altLang="en-US" sz="14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保存しました</a:t>
            </a:r>
            <a:r>
              <a:rPr lang="en-US" altLang="ja-JP" sz="14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);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 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catch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IOException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e) {</a:t>
            </a:r>
          </a:p>
          <a:p>
            <a:pPr lvl="2">
              <a:lnSpc>
                <a:spcPct val="150000"/>
              </a:lnSpc>
            </a:pP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e.printStackTrace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  <a:endParaRPr lang="en-US" altLang="ja-JP" sz="1100" kern="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755639" y="3725172"/>
            <a:ext cx="4930911" cy="2816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4705350" y="3051534"/>
            <a:ext cx="2832100" cy="387889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画像の形式を指定して出力</a:t>
            </a:r>
          </a:p>
        </p:txBody>
      </p:sp>
      <p:cxnSp>
        <p:nvCxnSpPr>
          <p:cNvPr id="7" name="直線コネクタ 6"/>
          <p:cNvCxnSpPr>
            <a:stCxn id="6" idx="1"/>
            <a:endCxn id="5" idx="0"/>
          </p:cNvCxnSpPr>
          <p:nvPr/>
        </p:nvCxnSpPr>
        <p:spPr>
          <a:xfrm flipH="1">
            <a:off x="4221095" y="3245479"/>
            <a:ext cx="484255" cy="479693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1755638" y="4041257"/>
            <a:ext cx="4930911" cy="2816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 16"/>
          <p:cNvSpPr/>
          <p:nvPr/>
        </p:nvSpPr>
        <p:spPr>
          <a:xfrm>
            <a:off x="4705350" y="4626320"/>
            <a:ext cx="2959100" cy="387889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メッセージダイアログの表示</a:t>
            </a:r>
          </a:p>
        </p:txBody>
      </p:sp>
      <p:cxnSp>
        <p:nvCxnSpPr>
          <p:cNvPr id="18" name="直線コネクタ 17"/>
          <p:cNvCxnSpPr>
            <a:stCxn id="17" idx="1"/>
            <a:endCxn id="16" idx="2"/>
          </p:cNvCxnSpPr>
          <p:nvPr/>
        </p:nvCxnSpPr>
        <p:spPr>
          <a:xfrm flipH="1" flipV="1">
            <a:off x="4221094" y="4322934"/>
            <a:ext cx="484256" cy="497331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コンテンツ プレースホルダー 2"/>
          <p:cNvSpPr txBox="1">
            <a:spLocks/>
          </p:cNvSpPr>
          <p:nvPr/>
        </p:nvSpPr>
        <p:spPr>
          <a:xfrm>
            <a:off x="628650" y="1453190"/>
            <a:ext cx="7886700" cy="59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1800" dirty="0">
                <a:solidFill>
                  <a:schemeClr val="tx1"/>
                </a:solidFill>
                <a:latin typeface="+mn-ea"/>
              </a:rPr>
              <a:t>6.</a:t>
            </a:r>
            <a:r>
              <a:rPr lang="ja-JP" altLang="en-US" sz="1800" dirty="0">
                <a:solidFill>
                  <a:schemeClr val="tx1"/>
                </a:solidFill>
                <a:latin typeface="+mn-ea"/>
              </a:rPr>
              <a:t>「画像の書き込み」ボタンをダブルクリックして以下を処理を記述</a:t>
            </a:r>
          </a:p>
        </p:txBody>
      </p:sp>
      <p:pic>
        <p:nvPicPr>
          <p:cNvPr id="19" name="コンテンツ プレースホルダ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49" b="99174" l="0" r="98444">
                        <a14:foregroundMark x1="66732" y1="13554" x2="66732" y2="13554"/>
                        <a14:foregroundMark x1="65370" y1="15041" x2="65370" y2="15041"/>
                        <a14:foregroundMark x1="2529" y1="70744" x2="2529" y2="70744"/>
                        <a14:foregroundMark x1="18288" y1="79669" x2="18288" y2="79669"/>
                        <a14:foregroundMark x1="28599" y1="75868" x2="28599" y2="75868"/>
                        <a14:foregroundMark x1="32296" y1="75868" x2="32296" y2="75868"/>
                        <a14:foregroundMark x1="21984" y1="77851" x2="21984" y2="77851"/>
                        <a14:foregroundMark x1="23541" y1="77025" x2="23541" y2="77025"/>
                        <a14:foregroundMark x1="20039" y1="79008" x2="20039" y2="79008"/>
                        <a14:foregroundMark x1="14981" y1="80661" x2="14981" y2="80661"/>
                        <a14:foregroundMark x1="16732" y1="80165" x2="16732" y2="80165"/>
                        <a14:foregroundMark x1="7782" y1="79835" x2="7782" y2="79835"/>
                        <a14:foregroundMark x1="4475" y1="77355" x2="4475" y2="77355"/>
                        <a14:foregroundMark x1="3307" y1="74545" x2="3307" y2="74545"/>
                        <a14:foregroundMark x1="3696" y1="76033" x2="3696" y2="76033"/>
                        <a14:foregroundMark x1="2918" y1="67603" x2="2918" y2="67603"/>
                        <a14:foregroundMark x1="3696" y1="64959" x2="3696" y2="64959"/>
                        <a14:foregroundMark x1="5253" y1="63140" x2="5253" y2="63140"/>
                        <a14:foregroundMark x1="6031" y1="61983" x2="6031" y2="61983"/>
                      </a14:backgroundRemoval>
                    </a14:imgEffect>
                  </a14:imgLayer>
                </a14:imgProps>
              </a:ext>
            </a:extLst>
          </a:blip>
          <a:srcRect r="1070" b="3948"/>
          <a:stretch/>
        </p:blipFill>
        <p:spPr>
          <a:xfrm>
            <a:off x="7295604" y="4803252"/>
            <a:ext cx="1636395" cy="1870081"/>
          </a:xfrm>
          <a:prstGeom prst="rect">
            <a:avLst/>
          </a:prstGeom>
        </p:spPr>
      </p:pic>
      <p:sp>
        <p:nvSpPr>
          <p:cNvPr id="11" name="二等辺三角形 28"/>
          <p:cNvSpPr/>
          <p:nvPr/>
        </p:nvSpPr>
        <p:spPr>
          <a:xfrm rot="5400000">
            <a:off x="7331110" y="6156758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gray">
          <a:xfrm>
            <a:off x="922020" y="5902403"/>
            <a:ext cx="6410583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en-US" altLang="ja-JP" dirty="0">
                <a:latin typeface="+mn-ea"/>
              </a:rPr>
              <a:t>bmp/jpg/</a:t>
            </a:r>
            <a:r>
              <a:rPr lang="en-US" altLang="ja-JP" dirty="0" err="1">
                <a:latin typeface="+mn-ea"/>
              </a:rPr>
              <a:t>png</a:t>
            </a:r>
            <a:r>
              <a:rPr lang="en-US" altLang="ja-JP" dirty="0">
                <a:latin typeface="+mn-ea"/>
              </a:rPr>
              <a:t>/gif </a:t>
            </a:r>
            <a:r>
              <a:rPr lang="ja-JP" altLang="en-US" dirty="0">
                <a:latin typeface="+mn-ea"/>
              </a:rPr>
              <a:t>などの画像形式に対応しているよ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7228365" y="6260775"/>
            <a:ext cx="152604" cy="143187"/>
            <a:chOff x="7160043" y="6310606"/>
            <a:chExt cx="152604" cy="143187"/>
          </a:xfrm>
        </p:grpSpPr>
        <p:sp>
          <p:nvSpPr>
            <p:cNvPr id="14" name="正方形/長方形 13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0434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466725" y="3037640"/>
            <a:ext cx="8210550" cy="1000960"/>
          </a:xfrm>
        </p:spPr>
        <p:txBody>
          <a:bodyPr>
            <a:noAutofit/>
          </a:bodyPr>
          <a:lstStyle/>
          <a:p>
            <a:r>
              <a:rPr lang="en-US" altLang="ja-JP" b="1" dirty="0"/>
              <a:t>6</a:t>
            </a:r>
            <a:r>
              <a:rPr kumimoji="1" lang="en-US" altLang="ja-JP" b="1" dirty="0"/>
              <a:t>.</a:t>
            </a:r>
            <a:r>
              <a:rPr lang="ja-JP" altLang="en-US" b="1" dirty="0"/>
              <a:t> マウスによる画像情報の取得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600541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マウス座標の取得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00" y="2026909"/>
            <a:ext cx="5744000" cy="4320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51259" y="1563005"/>
            <a:ext cx="804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1. </a:t>
            </a:r>
            <a:r>
              <a:rPr kumimoji="1" lang="ja-JP" altLang="en-US" dirty="0"/>
              <a:t>以下のようにラベルを配置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6012044" y="2980609"/>
            <a:ext cx="1307919" cy="3102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5340626" y="3646361"/>
            <a:ext cx="3002232" cy="720000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b="1" dirty="0">
                <a:solidFill>
                  <a:prstClr val="white"/>
                </a:solidFill>
                <a:latin typeface="+mn-ea"/>
              </a:rPr>
              <a:t>GUI 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JLabel</a:t>
            </a:r>
            <a:endParaRPr lang="en-US" altLang="ja-JP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変数名 </a:t>
            </a:r>
            <a:r>
              <a:rPr lang="en-US" altLang="ja-JP" b="1" dirty="0">
                <a:solidFill>
                  <a:prstClr val="white"/>
                </a:solidFill>
                <a:latin typeface="+mn-ea"/>
              </a:rPr>
              <a:t>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lblMousePos</a:t>
            </a:r>
            <a:endParaRPr lang="ja-JP" altLang="en-US" b="1" dirty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9" name="直線コネクタ 8"/>
          <p:cNvCxnSpPr>
            <a:stCxn id="8" idx="0"/>
            <a:endCxn id="7" idx="2"/>
          </p:cNvCxnSpPr>
          <p:nvPr/>
        </p:nvCxnSpPr>
        <p:spPr>
          <a:xfrm flipH="1" flipV="1">
            <a:off x="6666004" y="3290888"/>
            <a:ext cx="175738" cy="355473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2386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マウス座標の取得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2326513"/>
            <a:ext cx="5581650" cy="419789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51259" y="1524905"/>
            <a:ext cx="8041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2. </a:t>
            </a:r>
            <a:r>
              <a:rPr kumimoji="1" lang="ja-JP" altLang="en-US" dirty="0"/>
              <a:t>ラベル 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lblDraw</a:t>
            </a:r>
            <a:r>
              <a:rPr kumimoji="1" lang="en-US" altLang="ja-JP" dirty="0"/>
              <a:t>) </a:t>
            </a:r>
            <a:r>
              <a:rPr kumimoji="1" lang="ja-JP" altLang="en-US" dirty="0"/>
              <a:t>上で右クリックし、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[</a:t>
            </a:r>
            <a:r>
              <a:rPr kumimoji="1" lang="ja-JP" altLang="en-US" dirty="0"/>
              <a:t>イベント</a:t>
            </a:r>
            <a:r>
              <a:rPr kumimoji="1" lang="en-US" altLang="ja-JP" dirty="0"/>
              <a:t>] </a:t>
            </a:r>
            <a:r>
              <a:rPr kumimoji="1" lang="ja-JP" altLang="en-US" dirty="0"/>
              <a:t>⇨ </a:t>
            </a:r>
            <a:r>
              <a:rPr kumimoji="1" lang="en-US" altLang="ja-JP" dirty="0"/>
              <a:t>[</a:t>
            </a:r>
            <a:r>
              <a:rPr kumimoji="1" lang="en-US" altLang="ja-JP" dirty="0" err="1"/>
              <a:t>MouseMotion</a:t>
            </a:r>
            <a:r>
              <a:rPr kumimoji="1" lang="en-US" altLang="ja-JP" dirty="0"/>
              <a:t>] </a:t>
            </a:r>
            <a:r>
              <a:rPr kumimoji="1" lang="ja-JP" altLang="en-US" dirty="0"/>
              <a:t>⇨ </a:t>
            </a:r>
            <a:r>
              <a:rPr kumimoji="1" lang="en-US" altLang="ja-JP" dirty="0"/>
              <a:t>[</a:t>
            </a:r>
            <a:r>
              <a:rPr kumimoji="1" lang="en-US" altLang="ja-JP" dirty="0" err="1"/>
              <a:t>mouseMoved</a:t>
            </a:r>
            <a:r>
              <a:rPr kumimoji="1" lang="en-US" altLang="ja-JP" dirty="0"/>
              <a:t>] </a:t>
            </a:r>
            <a:r>
              <a:rPr kumimoji="1" lang="ja-JP" altLang="en-US" dirty="0"/>
              <a:t>と進む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2219324" y="3059906"/>
            <a:ext cx="1381125" cy="1785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594100" y="4597698"/>
            <a:ext cx="1058864" cy="1790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662488" y="4769643"/>
            <a:ext cx="962025" cy="1833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168525" y="2501916"/>
            <a:ext cx="73026" cy="6983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335722" y="2479085"/>
            <a:ext cx="1505778" cy="387889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右クリック</a:t>
            </a:r>
          </a:p>
        </p:txBody>
      </p:sp>
      <p:cxnSp>
        <p:nvCxnSpPr>
          <p:cNvPr id="13" name="直線コネクタ 12"/>
          <p:cNvCxnSpPr>
            <a:stCxn id="12" idx="3"/>
            <a:endCxn id="10" idx="1"/>
          </p:cNvCxnSpPr>
          <p:nvPr/>
        </p:nvCxnSpPr>
        <p:spPr>
          <a:xfrm flipV="1">
            <a:off x="1841500" y="2536833"/>
            <a:ext cx="327025" cy="136197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4437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マウス座標の取得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564190" y="2184594"/>
            <a:ext cx="8015620" cy="2801895"/>
          </a:xfrm>
          <a:prstGeom prst="roundRect">
            <a:avLst>
              <a:gd name="adj" fmla="val 347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b="1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lblDrawMouseMoved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6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java.awt.event.MouseEvent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evt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{</a:t>
            </a:r>
          </a:p>
          <a:p>
            <a:pPr lvl="1">
              <a:lnSpc>
                <a:spcPct val="150000"/>
              </a:lnSpc>
            </a:pPr>
            <a:r>
              <a:rPr lang="en-US" altLang="ja-JP" sz="16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6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マウスの座標取得</a:t>
            </a:r>
          </a:p>
          <a:p>
            <a:pPr lvl="1">
              <a:lnSpc>
                <a:spcPct val="150000"/>
              </a:lnSpc>
            </a:pPr>
            <a:r>
              <a:rPr lang="en-US" altLang="ja-JP" sz="16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mouseX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 </a:t>
            </a:r>
            <a:r>
              <a:rPr lang="en-US" altLang="ja-JP" sz="16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evt.getX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</a:p>
          <a:p>
            <a:pPr lvl="1">
              <a:lnSpc>
                <a:spcPct val="150000"/>
              </a:lnSpc>
            </a:pPr>
            <a:r>
              <a:rPr lang="en-US" altLang="ja-JP" sz="16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mouseY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 </a:t>
            </a:r>
            <a:r>
              <a:rPr lang="en-US" altLang="ja-JP" sz="16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evt.getY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</a:p>
          <a:p>
            <a:pPr lvl="1">
              <a:lnSpc>
                <a:spcPct val="150000"/>
              </a:lnSpc>
            </a:pPr>
            <a:r>
              <a:rPr lang="en-US" altLang="ja-JP" sz="16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6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マウス座標の表示</a:t>
            </a:r>
          </a:p>
          <a:p>
            <a:pPr lvl="1">
              <a:lnSpc>
                <a:spcPct val="150000"/>
              </a:lnSpc>
            </a:pPr>
            <a:r>
              <a:rPr lang="en-US" altLang="ja-JP" sz="1600" dirty="0" err="1">
                <a:solidFill>
                  <a:srgbClr val="38AF38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lblMousePos</a:t>
            </a:r>
            <a:r>
              <a:rPr lang="en-US" altLang="ja-JP" sz="16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.setText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 (x, y) = ("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</a:t>
            </a:r>
            <a:r>
              <a:rPr lang="en-US" altLang="ja-JP" sz="16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mouseX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</a:t>
            </a:r>
            <a:r>
              <a:rPr lang="en-US" altLang="ja-JP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", "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</a:t>
            </a:r>
            <a:r>
              <a:rPr lang="en-US" altLang="ja-JP" sz="16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mouseY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</a:t>
            </a:r>
            <a:r>
              <a:rPr lang="en-US" altLang="ja-JP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")"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2510019" y="3038097"/>
            <a:ext cx="1200921" cy="67918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4111814" y="2989802"/>
            <a:ext cx="3089910" cy="387889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マウスの座標を整数値で取得</a:t>
            </a:r>
          </a:p>
        </p:txBody>
      </p:sp>
      <p:cxnSp>
        <p:nvCxnSpPr>
          <p:cNvPr id="7" name="直線コネクタ 6"/>
          <p:cNvCxnSpPr>
            <a:stCxn id="6" idx="1"/>
            <a:endCxn id="5" idx="3"/>
          </p:cNvCxnSpPr>
          <p:nvPr/>
        </p:nvCxnSpPr>
        <p:spPr>
          <a:xfrm flipH="1">
            <a:off x="3710940" y="3183747"/>
            <a:ext cx="400874" cy="193944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012781" y="2339017"/>
            <a:ext cx="335757" cy="23336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1259" y="1701227"/>
            <a:ext cx="804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3. </a:t>
            </a:r>
            <a:r>
              <a:rPr kumimoji="1" lang="ja-JP" altLang="en-US" dirty="0"/>
              <a:t>以下のソースコードを記述</a:t>
            </a:r>
          </a:p>
        </p:txBody>
      </p:sp>
      <p:sp>
        <p:nvSpPr>
          <p:cNvPr id="9" name="二等辺三角形 28"/>
          <p:cNvSpPr/>
          <p:nvPr/>
        </p:nvSpPr>
        <p:spPr>
          <a:xfrm rot="5400000">
            <a:off x="7347044" y="6020292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gray">
          <a:xfrm>
            <a:off x="428625" y="5572125"/>
            <a:ext cx="6919913" cy="815660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dirty="0">
                <a:latin typeface="+mn-ea"/>
              </a:rPr>
              <a:t>ラベル上でマウスに動きがあるたびに呼び出されるメソッド</a:t>
            </a:r>
            <a:endParaRPr lang="en-US" altLang="ja-JP" dirty="0">
              <a:latin typeface="+mn-ea"/>
            </a:endParaRPr>
          </a:p>
          <a:p>
            <a:pPr algn="ctr"/>
            <a:r>
              <a:rPr lang="ja-JP" altLang="en-US" dirty="0">
                <a:latin typeface="+mn-ea"/>
              </a:rPr>
              <a:t>マウスの動きは </a:t>
            </a:r>
            <a:r>
              <a:rPr lang="en-US" altLang="ja-JP" dirty="0" err="1"/>
              <a:t>MouseMotionListener</a:t>
            </a:r>
            <a:r>
              <a:rPr lang="en-US" altLang="ja-JP" dirty="0"/>
              <a:t> </a:t>
            </a:r>
            <a:r>
              <a:rPr lang="ja-JP" altLang="en-US" dirty="0"/>
              <a:t>によって監視されている</a:t>
            </a:r>
            <a:r>
              <a:rPr lang="en-US" altLang="ja-JP" dirty="0"/>
              <a:t> </a:t>
            </a:r>
            <a:endParaRPr lang="ja-JP" altLang="en-US" dirty="0">
              <a:latin typeface="+mn-ea"/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>
            <a:off x="7244299" y="6124309"/>
            <a:ext cx="152604" cy="143187"/>
            <a:chOff x="7160043" y="6310606"/>
            <a:chExt cx="152604" cy="143187"/>
          </a:xfrm>
        </p:grpSpPr>
        <p:sp>
          <p:nvSpPr>
            <p:cNvPr id="12" name="正方形/長方形 11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5" name="図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701" y="5278250"/>
            <a:ext cx="1403409" cy="1403409"/>
          </a:xfrm>
          <a:prstGeom prst="rect">
            <a:avLst/>
          </a:prstGeom>
        </p:spPr>
      </p:pic>
      <p:sp>
        <p:nvSpPr>
          <p:cNvPr id="16" name="スライド番号プレースホルダー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8202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マウス座標の取得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92" y="1952775"/>
            <a:ext cx="5453616" cy="4320000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28650" y="1359824"/>
            <a:ext cx="7886700" cy="59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1800" dirty="0">
                <a:solidFill>
                  <a:schemeClr val="tx1"/>
                </a:solidFill>
                <a:latin typeface="+mn-ea"/>
              </a:rPr>
              <a:t>4.</a:t>
            </a:r>
            <a:r>
              <a:rPr lang="ja-JP" altLang="en-US" sz="1800" dirty="0">
                <a:solidFill>
                  <a:schemeClr val="tx1"/>
                </a:solidFill>
                <a:latin typeface="+mn-ea"/>
              </a:rPr>
              <a:t> 実行結果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64377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画像情報の取得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51259" y="1563005"/>
            <a:ext cx="804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5. </a:t>
            </a:r>
            <a:r>
              <a:rPr kumimoji="1" lang="ja-JP" altLang="en-US" dirty="0"/>
              <a:t>以下のようにラベルとテキストフィールドを配置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00" y="1932337"/>
            <a:ext cx="5744000" cy="43200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584498" y="3327318"/>
            <a:ext cx="659265" cy="9894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6236062" y="4686061"/>
            <a:ext cx="2356680" cy="1332854"/>
          </a:xfrm>
          <a:prstGeom prst="roundRect">
            <a:avLst>
              <a:gd name="adj" fmla="val 6419"/>
            </a:avLst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b="1" dirty="0">
                <a:solidFill>
                  <a:prstClr val="white"/>
                </a:solidFill>
                <a:latin typeface="+mn-ea"/>
              </a:rPr>
              <a:t>GUI 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JTexitField</a:t>
            </a:r>
            <a:endParaRPr lang="en-US" altLang="ja-JP" b="1" dirty="0">
              <a:solidFill>
                <a:prstClr val="white"/>
              </a:solidFill>
              <a:latin typeface="+mn-ea"/>
            </a:endParaRPr>
          </a:p>
          <a:p>
            <a:r>
              <a:rPr lang="ja-JP" altLang="en-US" b="1" dirty="0">
                <a:solidFill>
                  <a:prstClr val="white"/>
                </a:solidFill>
                <a:latin typeface="+mn-ea"/>
              </a:rPr>
              <a:t> 変数名 </a:t>
            </a:r>
            <a:r>
              <a:rPr lang="en-US" altLang="ja-JP" b="1" dirty="0">
                <a:solidFill>
                  <a:prstClr val="white"/>
                </a:solidFill>
                <a:latin typeface="+mn-ea"/>
              </a:rPr>
              <a:t>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txtRed</a:t>
            </a:r>
            <a:endParaRPr lang="en-US" altLang="ja-JP" b="1" dirty="0">
              <a:solidFill>
                <a:prstClr val="white"/>
              </a:solidFill>
              <a:latin typeface="+mn-ea"/>
            </a:endParaRPr>
          </a:p>
          <a:p>
            <a:pPr lvl="2"/>
            <a:r>
              <a:rPr lang="en-US" altLang="ja-JP" b="1" dirty="0">
                <a:solidFill>
                  <a:prstClr val="white"/>
                </a:solidFill>
                <a:latin typeface="+mn-ea"/>
              </a:rPr>
              <a:t>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txtGreen</a:t>
            </a:r>
            <a:endParaRPr lang="en-US" altLang="ja-JP" b="1" dirty="0">
              <a:solidFill>
                <a:prstClr val="white"/>
              </a:solidFill>
              <a:latin typeface="+mn-ea"/>
            </a:endParaRPr>
          </a:p>
          <a:p>
            <a:pPr lvl="2"/>
            <a:r>
              <a:rPr lang="en-US" altLang="ja-JP" b="1" dirty="0">
                <a:solidFill>
                  <a:prstClr val="white"/>
                </a:solidFill>
                <a:latin typeface="+mn-ea"/>
              </a:rPr>
              <a:t>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txtBlue</a:t>
            </a:r>
            <a:endParaRPr lang="ja-JP" altLang="en-US" b="1" dirty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9" name="直線コネクタ 8"/>
          <p:cNvCxnSpPr>
            <a:stCxn id="8" idx="0"/>
            <a:endCxn id="7" idx="3"/>
          </p:cNvCxnSpPr>
          <p:nvPr/>
        </p:nvCxnSpPr>
        <p:spPr>
          <a:xfrm flipH="1" flipV="1">
            <a:off x="7243763" y="3822024"/>
            <a:ext cx="170639" cy="864037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6054629" y="3327318"/>
            <a:ext cx="498572" cy="9894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/>
          <p:cNvSpPr/>
          <p:nvPr/>
        </p:nvSpPr>
        <p:spPr>
          <a:xfrm>
            <a:off x="3053751" y="3327318"/>
            <a:ext cx="2143167" cy="1332854"/>
          </a:xfrm>
          <a:prstGeom prst="roundRect">
            <a:avLst>
              <a:gd name="adj" fmla="val 6419"/>
            </a:avLst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b="1" dirty="0">
                <a:solidFill>
                  <a:prstClr val="white"/>
                </a:solidFill>
                <a:latin typeface="+mn-ea"/>
              </a:rPr>
              <a:t>GUI 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JLabel</a:t>
            </a:r>
            <a:endParaRPr lang="en-US" altLang="ja-JP" b="1" dirty="0">
              <a:solidFill>
                <a:prstClr val="white"/>
              </a:solidFill>
              <a:latin typeface="+mn-ea"/>
            </a:endParaRPr>
          </a:p>
          <a:p>
            <a:r>
              <a:rPr lang="ja-JP" altLang="en-US" b="1" dirty="0">
                <a:solidFill>
                  <a:prstClr val="white"/>
                </a:solidFill>
                <a:latin typeface="+mn-ea"/>
              </a:rPr>
              <a:t> 変数名 </a:t>
            </a:r>
            <a:r>
              <a:rPr lang="en-US" altLang="ja-JP" b="1" dirty="0">
                <a:solidFill>
                  <a:prstClr val="white"/>
                </a:solidFill>
                <a:latin typeface="+mn-ea"/>
              </a:rPr>
              <a:t>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lblRed</a:t>
            </a:r>
            <a:endParaRPr lang="en-US" altLang="ja-JP" b="1" dirty="0">
              <a:solidFill>
                <a:prstClr val="white"/>
              </a:solidFill>
              <a:latin typeface="+mn-ea"/>
            </a:endParaRPr>
          </a:p>
          <a:p>
            <a:pPr lvl="2"/>
            <a:r>
              <a:rPr lang="en-US" altLang="ja-JP" b="1" dirty="0">
                <a:solidFill>
                  <a:prstClr val="white"/>
                </a:solidFill>
                <a:latin typeface="+mn-ea"/>
              </a:rPr>
              <a:t>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lblGreen</a:t>
            </a:r>
            <a:endParaRPr lang="en-US" altLang="ja-JP" b="1" dirty="0">
              <a:solidFill>
                <a:prstClr val="white"/>
              </a:solidFill>
              <a:latin typeface="+mn-ea"/>
            </a:endParaRPr>
          </a:p>
          <a:p>
            <a:pPr lvl="2"/>
            <a:r>
              <a:rPr lang="en-US" altLang="ja-JP" b="1" dirty="0">
                <a:solidFill>
                  <a:prstClr val="white"/>
                </a:solidFill>
                <a:latin typeface="+mn-ea"/>
              </a:rPr>
              <a:t>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lblBlue</a:t>
            </a:r>
            <a:endParaRPr lang="ja-JP" altLang="en-US" b="1" dirty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16" name="直線コネクタ 15"/>
          <p:cNvCxnSpPr>
            <a:stCxn id="15" idx="3"/>
            <a:endCxn id="14" idx="1"/>
          </p:cNvCxnSpPr>
          <p:nvPr/>
        </p:nvCxnSpPr>
        <p:spPr>
          <a:xfrm flipV="1">
            <a:off x="5196918" y="3822024"/>
            <a:ext cx="857711" cy="171721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1455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画像情報の取得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564190" y="1752600"/>
            <a:ext cx="8015620" cy="4924425"/>
          </a:xfrm>
          <a:prstGeom prst="roundRect">
            <a:avLst>
              <a:gd name="adj" fmla="val 249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lblDrawMouseMoved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java.awt.event.MouseEvent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evt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{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4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マウスの座標取得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mouseX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 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evt.getX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mouseY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 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evt.getY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4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マウス座標の表示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 err="1">
                <a:solidFill>
                  <a:srgbClr val="38AF38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lblMousePos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.setText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4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 (x, y) = ("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mouseX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</a:t>
            </a:r>
            <a:r>
              <a:rPr lang="en-US" altLang="ja-JP" sz="14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", "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mouseY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</a:t>
            </a:r>
            <a:r>
              <a:rPr lang="en-US" altLang="ja-JP" sz="14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")"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);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4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画像パネルが空の場合、終了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if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400" dirty="0" err="1">
                <a:solidFill>
                  <a:srgbClr val="38AF38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== 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null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lang="ja-JP" altLang="en-US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return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4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色情報の取得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Color c = 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Color(</a:t>
            </a:r>
            <a:r>
              <a:rPr lang="en-US" altLang="ja-JP" sz="1400" dirty="0" err="1">
                <a:solidFill>
                  <a:srgbClr val="38AF38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.getRGB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mouseX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, 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mouseY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));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RGB</a:t>
            </a:r>
            <a:r>
              <a:rPr lang="ja-JP" altLang="en-US" sz="14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情報の表示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 err="1">
                <a:solidFill>
                  <a:srgbClr val="38AF38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txtRed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.setText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4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""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c.getRed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());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 err="1">
                <a:solidFill>
                  <a:srgbClr val="38AF38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txtGreen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.setText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4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""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c.getGreen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());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 err="1">
                <a:solidFill>
                  <a:srgbClr val="38AF38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txtBlue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.setText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4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""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c.getBlue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1259" y="1382030"/>
            <a:ext cx="804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6. </a:t>
            </a:r>
            <a:r>
              <a:rPr kumimoji="1" lang="ja-JP" altLang="en-US" dirty="0"/>
              <a:t>以下のソースコードを </a:t>
            </a:r>
            <a:r>
              <a:rPr lang="en-US" altLang="ja-JP" b="1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lblDrawMouseMoved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dirty="0"/>
              <a:t>に追記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097280" y="4707577"/>
            <a:ext cx="5263763" cy="3388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4336101" y="3839557"/>
            <a:ext cx="3945257" cy="664951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座標 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(</a:t>
            </a:r>
            <a:r>
              <a:rPr lang="en-US" altLang="ja-JP" sz="1600" b="1" dirty="0" err="1">
                <a:solidFill>
                  <a:prstClr val="white"/>
                </a:solidFill>
                <a:latin typeface="+mn-ea"/>
              </a:rPr>
              <a:t>mosueX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, </a:t>
            </a:r>
            <a:r>
              <a:rPr lang="en-US" altLang="ja-JP" sz="1600" b="1" dirty="0" err="1">
                <a:solidFill>
                  <a:prstClr val="white"/>
                </a:solidFill>
                <a:latin typeface="+mn-ea"/>
              </a:rPr>
              <a:t>mouseY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) 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における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色情報を取得し、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Color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 変数に格納</a:t>
            </a:r>
          </a:p>
        </p:txBody>
      </p:sp>
      <p:cxnSp>
        <p:nvCxnSpPr>
          <p:cNvPr id="11" name="直線コネクタ 10"/>
          <p:cNvCxnSpPr>
            <a:stCxn id="10" idx="1"/>
            <a:endCxn id="9" idx="0"/>
          </p:cNvCxnSpPr>
          <p:nvPr/>
        </p:nvCxnSpPr>
        <p:spPr>
          <a:xfrm flipH="1">
            <a:off x="3729162" y="4172033"/>
            <a:ext cx="606939" cy="535544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2864139" y="5355901"/>
            <a:ext cx="974342" cy="3388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4152173" y="5133729"/>
            <a:ext cx="3344881" cy="444344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Color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 変数から色成分の抽出</a:t>
            </a:r>
          </a:p>
        </p:txBody>
      </p:sp>
      <p:cxnSp>
        <p:nvCxnSpPr>
          <p:cNvPr id="20" name="直線コネクタ 19"/>
          <p:cNvCxnSpPr>
            <a:stCxn id="19" idx="1"/>
            <a:endCxn id="18" idx="3"/>
          </p:cNvCxnSpPr>
          <p:nvPr/>
        </p:nvCxnSpPr>
        <p:spPr>
          <a:xfrm flipH="1">
            <a:off x="3838481" y="5355901"/>
            <a:ext cx="313692" cy="169438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72" t="9323" r="20993" b="25304"/>
          <a:stretch/>
        </p:blipFill>
        <p:spPr>
          <a:xfrm flipH="1">
            <a:off x="7691470" y="5972231"/>
            <a:ext cx="1179776" cy="891350"/>
          </a:xfrm>
          <a:prstGeom prst="rect">
            <a:avLst/>
          </a:prstGeom>
        </p:spPr>
      </p:pic>
      <p:sp>
        <p:nvSpPr>
          <p:cNvPr id="21" name="二等辺三角形 28"/>
          <p:cNvSpPr/>
          <p:nvPr/>
        </p:nvSpPr>
        <p:spPr>
          <a:xfrm rot="5400000">
            <a:off x="7477758" y="6363790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AutoShape 3"/>
          <p:cNvSpPr>
            <a:spLocks noChangeArrowheads="1"/>
          </p:cNvSpPr>
          <p:nvPr/>
        </p:nvSpPr>
        <p:spPr bwMode="gray">
          <a:xfrm>
            <a:off x="4313208" y="6109435"/>
            <a:ext cx="3166044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en-US" altLang="ja-JP" b="1" dirty="0">
                <a:solidFill>
                  <a:srgbClr val="FF0000"/>
                </a:solidFill>
                <a:latin typeface="+mn-ea"/>
              </a:rPr>
              <a:t>R</a:t>
            </a:r>
            <a:r>
              <a:rPr lang="en-US" altLang="ja-JP" b="1" dirty="0">
                <a:solidFill>
                  <a:srgbClr val="009900"/>
                </a:solidFill>
                <a:latin typeface="+mn-ea"/>
              </a:rPr>
              <a:t>G</a:t>
            </a:r>
            <a:r>
              <a:rPr lang="en-US" altLang="ja-JP" b="1" dirty="0">
                <a:solidFill>
                  <a:srgbClr val="0000FF"/>
                </a:solidFill>
                <a:latin typeface="+mn-ea"/>
              </a:rPr>
              <a:t>B</a:t>
            </a:r>
            <a:r>
              <a:rPr lang="ja-JP" altLang="en-US" dirty="0">
                <a:latin typeface="+mn-ea"/>
              </a:rPr>
              <a:t>（</a:t>
            </a:r>
            <a:r>
              <a:rPr lang="en-US" altLang="ja-JP" dirty="0">
                <a:solidFill>
                  <a:srgbClr val="FF0000"/>
                </a:solidFill>
                <a:latin typeface="+mn-ea"/>
              </a:rPr>
              <a:t>Red</a:t>
            </a:r>
            <a:r>
              <a:rPr lang="en-US" altLang="ja-JP" dirty="0">
                <a:latin typeface="+mn-ea"/>
              </a:rPr>
              <a:t>, </a:t>
            </a:r>
            <a:r>
              <a:rPr lang="en-US" altLang="ja-JP" dirty="0">
                <a:solidFill>
                  <a:srgbClr val="009900"/>
                </a:solidFill>
                <a:latin typeface="+mn-ea"/>
              </a:rPr>
              <a:t>Green</a:t>
            </a:r>
            <a:r>
              <a:rPr lang="en-US" altLang="ja-JP" dirty="0">
                <a:latin typeface="+mn-ea"/>
              </a:rPr>
              <a:t>, </a:t>
            </a:r>
            <a:r>
              <a:rPr lang="en-US" altLang="ja-JP" dirty="0">
                <a:solidFill>
                  <a:srgbClr val="0000FF"/>
                </a:solidFill>
                <a:latin typeface="+mn-ea"/>
              </a:rPr>
              <a:t>Blue</a:t>
            </a:r>
            <a:r>
              <a:rPr lang="ja-JP" altLang="en-US" dirty="0">
                <a:latin typeface="+mn-ea"/>
              </a:rPr>
              <a:t>）</a:t>
            </a:r>
          </a:p>
        </p:txBody>
      </p:sp>
      <p:grpSp>
        <p:nvGrpSpPr>
          <p:cNvPr id="23" name="グループ化 22"/>
          <p:cNvGrpSpPr/>
          <p:nvPr/>
        </p:nvGrpSpPr>
        <p:grpSpPr>
          <a:xfrm>
            <a:off x="7375013" y="6467807"/>
            <a:ext cx="152604" cy="143187"/>
            <a:chOff x="7160043" y="6310606"/>
            <a:chExt cx="152604" cy="143187"/>
          </a:xfrm>
        </p:grpSpPr>
        <p:sp>
          <p:nvSpPr>
            <p:cNvPr id="24" name="正方形/長方形 23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21062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画像情報の取得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91" y="1952775"/>
            <a:ext cx="5453617" cy="4320000"/>
          </a:xfrm>
          <a:prstGeom prst="rect">
            <a:avLst/>
          </a:prstGeom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28650" y="1359824"/>
            <a:ext cx="7886700" cy="59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1800" dirty="0">
                <a:solidFill>
                  <a:schemeClr val="tx1"/>
                </a:solidFill>
                <a:latin typeface="+mn-ea"/>
              </a:rPr>
              <a:t>7.</a:t>
            </a:r>
            <a:r>
              <a:rPr lang="ja-JP" altLang="en-US" sz="1800" dirty="0">
                <a:solidFill>
                  <a:schemeClr val="tx1"/>
                </a:solidFill>
                <a:latin typeface="+mn-ea"/>
              </a:rPr>
              <a:t> 実行結果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7296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JF</a:t>
            </a:r>
            <a:r>
              <a:rPr kumimoji="1" lang="en-US" altLang="ja-JP" dirty="0" err="1"/>
              <a:t>rame</a:t>
            </a:r>
            <a:r>
              <a:rPr kumimoji="1" lang="ja-JP" altLang="en-US" dirty="0"/>
              <a:t>フォームの作成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671" y="1541611"/>
            <a:ext cx="6716658" cy="4891401"/>
          </a:xfrm>
          <a:prstGeom prst="rect">
            <a:avLst/>
          </a:prstGeom>
        </p:spPr>
      </p:pic>
      <p:cxnSp>
        <p:nvCxnSpPr>
          <p:cNvPr id="7" name="直線コネクタ 6"/>
          <p:cNvCxnSpPr>
            <a:stCxn id="8" idx="0"/>
            <a:endCxn id="9" idx="1"/>
          </p:cNvCxnSpPr>
          <p:nvPr/>
        </p:nvCxnSpPr>
        <p:spPr>
          <a:xfrm flipV="1">
            <a:off x="2070827" y="1984657"/>
            <a:ext cx="296519" cy="501369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1674678" y="2486026"/>
            <a:ext cx="792297" cy="1714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2367346" y="1751161"/>
            <a:ext cx="5976554" cy="466992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作成したプロジェクトの「ソース･パッケージ」を右クリック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2466975" y="2633797"/>
            <a:ext cx="916781" cy="17845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371850" y="3424371"/>
            <a:ext cx="1578769" cy="18242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/>
          <p:cNvCxnSpPr>
            <a:stCxn id="20" idx="3"/>
            <a:endCxn id="22" idx="1"/>
          </p:cNvCxnSpPr>
          <p:nvPr/>
        </p:nvCxnSpPr>
        <p:spPr>
          <a:xfrm flipV="1">
            <a:off x="4950619" y="3324485"/>
            <a:ext cx="215741" cy="19110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5166360" y="3090989"/>
            <a:ext cx="3736730" cy="466992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[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新規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] 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⇨ 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[</a:t>
            </a:r>
            <a:r>
              <a:rPr lang="en-US" altLang="ja-JP" sz="1600" b="1" dirty="0" err="1">
                <a:solidFill>
                  <a:prstClr val="white"/>
                </a:solidFill>
                <a:latin typeface="+mn-ea"/>
              </a:rPr>
              <a:t>JFrame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フォーム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] 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と進む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3803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クリックした位置の情報を固定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905" y="2209392"/>
            <a:ext cx="5744000" cy="4320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47164" y="1486176"/>
            <a:ext cx="8041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8. </a:t>
            </a:r>
            <a:r>
              <a:rPr kumimoji="1" lang="ja-JP" altLang="en-US" dirty="0"/>
              <a:t>ラベル 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lblDraw</a:t>
            </a:r>
            <a:r>
              <a:rPr kumimoji="1" lang="en-US" altLang="ja-JP" dirty="0"/>
              <a:t>) </a:t>
            </a:r>
            <a:r>
              <a:rPr kumimoji="1" lang="ja-JP" altLang="en-US" dirty="0"/>
              <a:t>上で右クリックし、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[</a:t>
            </a:r>
            <a:r>
              <a:rPr kumimoji="1" lang="ja-JP" altLang="en-US" dirty="0"/>
              <a:t>イベント</a:t>
            </a:r>
            <a:r>
              <a:rPr kumimoji="1" lang="en-US" altLang="ja-JP" dirty="0"/>
              <a:t>] </a:t>
            </a:r>
            <a:r>
              <a:rPr kumimoji="1" lang="ja-JP" altLang="en-US" dirty="0"/>
              <a:t>⇨ </a:t>
            </a:r>
            <a:r>
              <a:rPr kumimoji="1" lang="en-US" altLang="ja-JP" dirty="0"/>
              <a:t>[Mouse] </a:t>
            </a:r>
            <a:r>
              <a:rPr kumimoji="1" lang="ja-JP" altLang="en-US" dirty="0"/>
              <a:t>⇨ </a:t>
            </a:r>
            <a:r>
              <a:rPr kumimoji="1" lang="en-US" altLang="ja-JP" dirty="0"/>
              <a:t>[</a:t>
            </a:r>
            <a:r>
              <a:rPr kumimoji="1" lang="en-US" altLang="ja-JP" dirty="0" err="1"/>
              <a:t>mouseClicked</a:t>
            </a:r>
            <a:r>
              <a:rPr kumimoji="1" lang="en-US" altLang="ja-JP" dirty="0"/>
              <a:t>] </a:t>
            </a:r>
            <a:r>
              <a:rPr kumimoji="1" lang="ja-JP" altLang="en-US" dirty="0"/>
              <a:t>と進む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2200275" y="2950369"/>
            <a:ext cx="1404938" cy="18097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616325" y="4362748"/>
            <a:ext cx="1072356" cy="1711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688681" y="4362749"/>
            <a:ext cx="1016794" cy="1711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143125" y="2374916"/>
            <a:ext cx="73026" cy="6983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/>
          <p:cNvSpPr/>
          <p:nvPr/>
        </p:nvSpPr>
        <p:spPr>
          <a:xfrm>
            <a:off x="310322" y="2352085"/>
            <a:ext cx="1505778" cy="387889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右クリック</a:t>
            </a:r>
          </a:p>
        </p:txBody>
      </p:sp>
      <p:cxnSp>
        <p:nvCxnSpPr>
          <p:cNvPr id="12" name="直線コネクタ 11"/>
          <p:cNvCxnSpPr>
            <a:stCxn id="11" idx="3"/>
            <a:endCxn id="10" idx="1"/>
          </p:cNvCxnSpPr>
          <p:nvPr/>
        </p:nvCxnSpPr>
        <p:spPr>
          <a:xfrm flipV="1">
            <a:off x="1816100" y="2409833"/>
            <a:ext cx="327025" cy="136197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214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クリックした位置の情報を固定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564190" y="1905694"/>
            <a:ext cx="8015620" cy="3795171"/>
          </a:xfrm>
          <a:prstGeom prst="roundRect">
            <a:avLst>
              <a:gd name="adj" fmla="val 249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ja-JP" sz="14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boolean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clicked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=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false</a:t>
            </a: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;</a:t>
            </a:r>
            <a:r>
              <a:rPr lang="ja-JP" altLang="en-US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sz="14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</a:t>
            </a:r>
            <a:r>
              <a:rPr lang="ja-JP" altLang="en-US" sz="14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クリックされた状態か否かを保存する</a:t>
            </a:r>
            <a:r>
              <a:rPr lang="en-US" altLang="ja-JP" sz="1400" dirty="0" err="1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boolean</a:t>
            </a:r>
            <a:r>
              <a:rPr lang="ja-JP" altLang="en-US" sz="14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型変数</a:t>
            </a:r>
            <a:endParaRPr lang="en-US" altLang="ja-JP" sz="1400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lblDrawMouseClicked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java.awt.event.MouseEvent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evt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{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4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画像パネルが空の場合、終了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if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400" dirty="0" err="1">
                <a:solidFill>
                  <a:srgbClr val="38AF38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== 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null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lang="ja-JP" altLang="en-US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return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4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クリックする度に状態を切り替える</a:t>
            </a:r>
            <a:endParaRPr lang="en-US" altLang="ja-JP" sz="1400" dirty="0">
              <a:solidFill>
                <a:srgbClr val="96969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if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400" dirty="0">
                <a:solidFill>
                  <a:srgbClr val="38AF38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clicked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lang="ja-JP" altLang="en-US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{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4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clicked</a:t>
            </a:r>
            <a:r>
              <a:rPr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 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false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 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else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{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4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clicked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 </a:t>
            </a:r>
            <a:r>
              <a:rPr lang="en-US" altLang="ja-JP" sz="14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true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  <a:endParaRPr lang="ja-JP" altLang="en-US" sz="1400" dirty="0">
              <a:solidFill>
                <a:srgbClr val="96969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28650" y="1390377"/>
            <a:ext cx="7886700" cy="59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1800" dirty="0">
                <a:solidFill>
                  <a:schemeClr val="tx1"/>
                </a:solidFill>
                <a:latin typeface="+mn-ea"/>
              </a:rPr>
              <a:t>9. </a:t>
            </a:r>
            <a:r>
              <a:rPr lang="ja-JP" altLang="en-US" sz="1800" dirty="0">
                <a:solidFill>
                  <a:schemeClr val="tx1"/>
                </a:solidFill>
                <a:latin typeface="+mn-ea"/>
              </a:rPr>
              <a:t>以下のソースコードを記述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1051560" y="3596786"/>
            <a:ext cx="2049779" cy="1636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3588709" y="3703466"/>
            <a:ext cx="3783641" cy="781375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ラベル上でクリックする度に、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clicked 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の 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true/false 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を切り替える</a:t>
            </a:r>
          </a:p>
        </p:txBody>
      </p:sp>
      <p:cxnSp>
        <p:nvCxnSpPr>
          <p:cNvPr id="9" name="直線コネクタ 8"/>
          <p:cNvCxnSpPr>
            <a:stCxn id="8" idx="1"/>
            <a:endCxn id="7" idx="3"/>
          </p:cNvCxnSpPr>
          <p:nvPr/>
        </p:nvCxnSpPr>
        <p:spPr>
          <a:xfrm flipH="1">
            <a:off x="3101339" y="4094154"/>
            <a:ext cx="487370" cy="320992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二等辺三角形 28"/>
          <p:cNvSpPr/>
          <p:nvPr/>
        </p:nvSpPr>
        <p:spPr>
          <a:xfrm rot="5400000">
            <a:off x="7331110" y="6156758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gray">
          <a:xfrm>
            <a:off x="690114" y="5902403"/>
            <a:ext cx="6642490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en-US" altLang="ja-JP" dirty="0" err="1">
                <a:latin typeface="+mn-ea"/>
              </a:rPr>
              <a:t>boolean</a:t>
            </a:r>
            <a:r>
              <a:rPr lang="ja-JP" altLang="en-US" dirty="0">
                <a:latin typeface="+mn-ea"/>
              </a:rPr>
              <a:t>型変数は、そのまま </a:t>
            </a:r>
            <a:r>
              <a:rPr lang="en-US" altLang="ja-JP" dirty="0">
                <a:latin typeface="+mn-ea"/>
              </a:rPr>
              <a:t>if</a:t>
            </a:r>
            <a:r>
              <a:rPr lang="ja-JP" altLang="en-US" dirty="0">
                <a:latin typeface="+mn-ea"/>
              </a:rPr>
              <a:t>文の評価式に使うことができる</a:t>
            </a:r>
          </a:p>
        </p:txBody>
      </p:sp>
      <p:grpSp>
        <p:nvGrpSpPr>
          <p:cNvPr id="12" name="グループ化 11"/>
          <p:cNvGrpSpPr/>
          <p:nvPr/>
        </p:nvGrpSpPr>
        <p:grpSpPr>
          <a:xfrm>
            <a:off x="7228365" y="6260775"/>
            <a:ext cx="152604" cy="143187"/>
            <a:chOff x="7160043" y="6310606"/>
            <a:chExt cx="152604" cy="143187"/>
          </a:xfrm>
        </p:grpSpPr>
        <p:sp>
          <p:nvSpPr>
            <p:cNvPr id="13" name="正方形/長方形 12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5" name="図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212" y="5371358"/>
            <a:ext cx="1691339" cy="1337090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57861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クリックした位置の情報を固定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564190" y="1754489"/>
            <a:ext cx="8015620" cy="4849511"/>
          </a:xfrm>
          <a:prstGeom prst="roundRect">
            <a:avLst>
              <a:gd name="adj" fmla="val 249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b="1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lblDrawMouseMoved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java.awt.event.MouseEvent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evt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{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クリックされた状態の場合、終了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if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>
                <a:solidFill>
                  <a:srgbClr val="38AF38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clicked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return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;</a:t>
            </a:r>
            <a:endParaRPr lang="en-US" altLang="ja-JP" sz="1200" dirty="0">
              <a:solidFill>
                <a:srgbClr val="96969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マウスの座標取得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mouseX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evt.getX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mouseY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evt.getY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マウス座標の表示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 err="1">
                <a:solidFill>
                  <a:srgbClr val="38AF38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lblMousePos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.setText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 (x, y) = ("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mouseX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</a:t>
            </a:r>
            <a:r>
              <a:rPr lang="en-US" altLang="ja-JP" sz="12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", "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mouseY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</a:t>
            </a:r>
            <a:r>
              <a:rPr lang="en-US" altLang="ja-JP" sz="12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")"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画像パネルが空の場合、終了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if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38AF38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==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null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return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色情報の取得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Color c =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Color(</a:t>
            </a:r>
            <a:r>
              <a:rPr lang="en-US" altLang="ja-JP" sz="1200" dirty="0" err="1">
                <a:solidFill>
                  <a:srgbClr val="38AF38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.getRGB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mouseX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mouseY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RGB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情報の表示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 err="1">
                <a:solidFill>
                  <a:srgbClr val="38AF38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lblRed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.setText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ja-JP" altLang="en-US" sz="12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sz="12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R = "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c.getRed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 err="1">
                <a:solidFill>
                  <a:srgbClr val="38AF38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lblGreen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.setText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ja-JP" altLang="en-US" sz="12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sz="12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 = "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c.getGreen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 err="1">
                <a:solidFill>
                  <a:srgbClr val="38AF38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lblBlue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.setText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ja-JP" altLang="en-US" sz="12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sz="12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 = "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c.getBlue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51259" y="1382030"/>
            <a:ext cx="804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10. </a:t>
            </a:r>
            <a:r>
              <a:rPr kumimoji="1" lang="ja-JP" altLang="en-US" dirty="0"/>
              <a:t>以下のソースコードを </a:t>
            </a:r>
            <a:r>
              <a:rPr lang="en-US" altLang="ja-JP" b="1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lblDrawMouseMoved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dirty="0"/>
              <a:t>に追記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094809" y="2355526"/>
            <a:ext cx="1543616" cy="3388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3624903" y="2316029"/>
            <a:ext cx="2852097" cy="756745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clicked 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が 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true 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のとき、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処理をここで終了させる</a:t>
            </a:r>
          </a:p>
        </p:txBody>
      </p:sp>
      <p:cxnSp>
        <p:nvCxnSpPr>
          <p:cNvPr id="10" name="直線コネクタ 9"/>
          <p:cNvCxnSpPr>
            <a:stCxn id="9" idx="1"/>
            <a:endCxn id="8" idx="3"/>
          </p:cNvCxnSpPr>
          <p:nvPr/>
        </p:nvCxnSpPr>
        <p:spPr>
          <a:xfrm flipH="1" flipV="1">
            <a:off x="2638425" y="2524964"/>
            <a:ext cx="986478" cy="169438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09777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/>
          <p:cNvSpPr txBox="1">
            <a:spLocks/>
          </p:cNvSpPr>
          <p:nvPr/>
        </p:nvSpPr>
        <p:spPr>
          <a:xfrm>
            <a:off x="420914" y="3037640"/>
            <a:ext cx="8302172" cy="10009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ja-JP" altLang="en-US" sz="4400" b="1" dirty="0"/>
              <a:t>グレースケール化</a:t>
            </a:r>
          </a:p>
        </p:txBody>
      </p:sp>
    </p:spTree>
    <p:extLst>
      <p:ext uri="{BB962C8B-B14F-4D97-AF65-F5344CB8AC3E}">
        <p14:creationId xmlns:p14="http://schemas.microsoft.com/office/powerpoint/2010/main" val="30833106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グレースケール化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00" y="1952775"/>
            <a:ext cx="5743999" cy="4320000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28650" y="1359824"/>
            <a:ext cx="7886700" cy="59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1800" dirty="0">
                <a:latin typeface="+mn-ea"/>
              </a:rPr>
              <a:t>1.</a:t>
            </a:r>
            <a:r>
              <a:rPr lang="ja-JP" altLang="en-US" sz="1800" dirty="0">
                <a:latin typeface="+mn-ea"/>
              </a:rPr>
              <a:t> 以下のようにボタンを配置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6036845" y="4495938"/>
            <a:ext cx="1272005" cy="31736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5307683" y="5068821"/>
            <a:ext cx="2899692" cy="720000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b="1" dirty="0">
                <a:solidFill>
                  <a:prstClr val="white"/>
                </a:solidFill>
                <a:latin typeface="+mn-ea"/>
              </a:rPr>
              <a:t>GUI 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JButton</a:t>
            </a:r>
            <a:endParaRPr lang="en-US" altLang="ja-JP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変数名 </a:t>
            </a:r>
            <a:r>
              <a:rPr lang="en-US" altLang="ja-JP" b="1" dirty="0">
                <a:solidFill>
                  <a:prstClr val="white"/>
                </a:solidFill>
                <a:latin typeface="+mn-ea"/>
              </a:rPr>
              <a:t>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btnGrayScale</a:t>
            </a:r>
            <a:endParaRPr lang="ja-JP" altLang="en-US" b="1" dirty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9" name="直線コネクタ 8"/>
          <p:cNvCxnSpPr>
            <a:stCxn id="8" idx="0"/>
            <a:endCxn id="7" idx="2"/>
          </p:cNvCxnSpPr>
          <p:nvPr/>
        </p:nvCxnSpPr>
        <p:spPr>
          <a:xfrm flipH="1" flipV="1">
            <a:off x="6672848" y="4813300"/>
            <a:ext cx="84681" cy="255521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04547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グレースケール化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564190" y="1735122"/>
            <a:ext cx="8015620" cy="4898592"/>
          </a:xfrm>
          <a:prstGeom prst="roundRect">
            <a:avLst>
              <a:gd name="adj" fmla="val 249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b="1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btnGrayScaleActionPerformed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java.awt.event.MouseEvent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evt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{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if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==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null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return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; 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画像パネルが空の場合、終了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Color c;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red, green, blue, gray;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全てのピクセルに対して処理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y = 0; y &lt;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.getHeight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 y++) {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x = 0; x &lt;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.getWidth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 x++) {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c =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Color(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(x, y));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red =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c.getRed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green =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c.getGreen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blue =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c.getBlue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gray = (red + green + blue) / 3;  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単純平均法</a:t>
            </a:r>
            <a:endParaRPr lang="en-US" altLang="ja-JP" sz="1200" dirty="0">
              <a:solidFill>
                <a:srgbClr val="96969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(x, y,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Color(gray, gray, gray).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}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lblDraw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.setIcon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ImageIcon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));</a:t>
            </a:r>
            <a:endParaRPr lang="ja-JP" altLang="en-US" sz="1200" dirty="0">
              <a:solidFill>
                <a:srgbClr val="96969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51259" y="1369977"/>
            <a:ext cx="804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5. </a:t>
            </a:r>
            <a:r>
              <a:rPr kumimoji="1" lang="en-US" altLang="ja-JP" sz="1600" dirty="0" err="1"/>
              <a:t>btnGrayScale</a:t>
            </a:r>
            <a:r>
              <a:rPr kumimoji="1" lang="en-US" altLang="ja-JP" sz="1600" dirty="0"/>
              <a:t> </a:t>
            </a:r>
            <a:r>
              <a:rPr kumimoji="1" lang="ja-JP" altLang="en-US" sz="1600" dirty="0"/>
              <a:t>をダブルクリックし、以下のソースコードを記述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066801" y="3206750"/>
            <a:ext cx="4267200" cy="52070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3917346" y="2576761"/>
            <a:ext cx="3306797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画像の全ピクセルに対する処理</a:t>
            </a:r>
          </a:p>
        </p:txBody>
      </p:sp>
      <p:cxnSp>
        <p:nvCxnSpPr>
          <p:cNvPr id="8" name="直線コネクタ 7"/>
          <p:cNvCxnSpPr>
            <a:stCxn id="7" idx="2"/>
            <a:endCxn id="6" idx="3"/>
          </p:cNvCxnSpPr>
          <p:nvPr/>
        </p:nvCxnSpPr>
        <p:spPr>
          <a:xfrm flipH="1">
            <a:off x="5334001" y="3031588"/>
            <a:ext cx="236744" cy="435513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2012951" y="3778250"/>
            <a:ext cx="3259137" cy="104378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/>
          <p:cNvSpPr/>
          <p:nvPr/>
        </p:nvSpPr>
        <p:spPr>
          <a:xfrm>
            <a:off x="5697030" y="3853648"/>
            <a:ext cx="1745288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RGB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情報の抽出</a:t>
            </a:r>
          </a:p>
        </p:txBody>
      </p:sp>
      <p:cxnSp>
        <p:nvCxnSpPr>
          <p:cNvPr id="16" name="直線コネクタ 15"/>
          <p:cNvCxnSpPr>
            <a:stCxn id="15" idx="1"/>
            <a:endCxn id="14" idx="3"/>
          </p:cNvCxnSpPr>
          <p:nvPr/>
        </p:nvCxnSpPr>
        <p:spPr>
          <a:xfrm flipH="1">
            <a:off x="5272088" y="4081062"/>
            <a:ext cx="424942" cy="219079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2012950" y="4869656"/>
            <a:ext cx="4775200" cy="52102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/>
        </p:nvSpPr>
        <p:spPr>
          <a:xfrm>
            <a:off x="4775200" y="5470523"/>
            <a:ext cx="3588949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RGB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値を平均化し、色を置き換える</a:t>
            </a:r>
          </a:p>
        </p:txBody>
      </p:sp>
      <p:cxnSp>
        <p:nvCxnSpPr>
          <p:cNvPr id="25" name="直線コネクタ 24"/>
          <p:cNvCxnSpPr>
            <a:cxnSpLocks/>
            <a:stCxn id="24" idx="1"/>
            <a:endCxn id="23" idx="2"/>
          </p:cNvCxnSpPr>
          <p:nvPr/>
        </p:nvCxnSpPr>
        <p:spPr>
          <a:xfrm flipH="1" flipV="1">
            <a:off x="4400550" y="5390685"/>
            <a:ext cx="374650" cy="307252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95499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グレースケール化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92" y="1952775"/>
            <a:ext cx="5453616" cy="4320000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28650" y="1359824"/>
            <a:ext cx="7886700" cy="59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1800" dirty="0">
                <a:solidFill>
                  <a:schemeClr val="tx1"/>
                </a:solidFill>
                <a:latin typeface="+mn-ea"/>
              </a:rPr>
              <a:t>3.</a:t>
            </a:r>
            <a:r>
              <a:rPr lang="ja-JP" altLang="en-US" sz="1800" dirty="0">
                <a:solidFill>
                  <a:schemeClr val="tx1"/>
                </a:solidFill>
                <a:latin typeface="+mn-ea"/>
              </a:rPr>
              <a:t> 実行結果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0000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グレースケール化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433393"/>
            <a:ext cx="7886700" cy="50905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ja-JP" b="1" dirty="0">
                <a:solidFill>
                  <a:schemeClr val="tx1"/>
                </a:solidFill>
              </a:rPr>
              <a:t> </a:t>
            </a:r>
            <a:r>
              <a:rPr lang="ja-JP" altLang="en-US" b="1" dirty="0">
                <a:solidFill>
                  <a:schemeClr val="tx1"/>
                </a:solidFill>
              </a:rPr>
              <a:t>単純平均化</a:t>
            </a:r>
            <a:endParaRPr lang="en-US" altLang="ja-JP" b="1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n"/>
            </a:pPr>
            <a:r>
              <a:rPr kumimoji="1" lang="en-US" altLang="ja-JP" sz="2200" dirty="0">
                <a:solidFill>
                  <a:schemeClr val="tx1"/>
                </a:solidFill>
              </a:rPr>
              <a:t> RGB</a:t>
            </a:r>
            <a:r>
              <a:rPr kumimoji="1" lang="ja-JP" altLang="en-US" sz="2200" dirty="0">
                <a:solidFill>
                  <a:schemeClr val="tx1"/>
                </a:solidFill>
              </a:rPr>
              <a:t>値を単純に平均化するグレースケール化手法</a:t>
            </a:r>
            <a:endParaRPr kumimoji="1" lang="en-US" altLang="ja-JP" sz="220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endParaRPr lang="en-US" altLang="ja-JP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endParaRPr lang="en-US" altLang="ja-JP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endParaRPr kumimoji="1" lang="en-US" altLang="ja-JP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ja-JP" b="1" dirty="0">
                <a:solidFill>
                  <a:schemeClr val="tx1"/>
                </a:solidFill>
              </a:rPr>
              <a:t> NTSC</a:t>
            </a:r>
            <a:r>
              <a:rPr lang="ja-JP" altLang="en-US" b="1" dirty="0">
                <a:solidFill>
                  <a:schemeClr val="tx1"/>
                </a:solidFill>
              </a:rPr>
              <a:t>加重平均化</a:t>
            </a:r>
            <a:endParaRPr lang="en-US" altLang="ja-JP" b="1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n"/>
            </a:pP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sz="2200" dirty="0">
                <a:solidFill>
                  <a:schemeClr val="tx1"/>
                </a:solidFill>
              </a:rPr>
              <a:t>NTSC (National Television System Committee) </a:t>
            </a:r>
            <a:r>
              <a:rPr lang="ja-JP" altLang="en-US" sz="2200" dirty="0">
                <a:solidFill>
                  <a:schemeClr val="tx1"/>
                </a:solidFill>
              </a:rPr>
              <a:t>が</a:t>
            </a:r>
            <a:br>
              <a:rPr lang="en-US" altLang="ja-JP" sz="2200" dirty="0">
                <a:solidFill>
                  <a:schemeClr val="tx1"/>
                </a:solidFill>
              </a:rPr>
            </a:br>
            <a:r>
              <a:rPr lang="ja-JP" altLang="en-US" sz="2200" dirty="0">
                <a:solidFill>
                  <a:schemeClr val="tx1"/>
                </a:solidFill>
              </a:rPr>
              <a:t> 規格したグレースケール化手法</a:t>
            </a:r>
            <a:endParaRPr lang="en-US" altLang="ja-JP" sz="220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n"/>
            </a:pPr>
            <a:r>
              <a:rPr lang="en-US" altLang="ja-JP" sz="2200" dirty="0">
                <a:solidFill>
                  <a:schemeClr val="tx1"/>
                </a:solidFill>
              </a:rPr>
              <a:t> </a:t>
            </a:r>
            <a:r>
              <a:rPr lang="ja-JP" altLang="en-US" sz="2200" dirty="0">
                <a:solidFill>
                  <a:schemeClr val="tx1"/>
                </a:solidFill>
              </a:rPr>
              <a:t>人間の視覚が緑に敏感で青に鈍感であることを考慮</a:t>
            </a:r>
            <a:br>
              <a:rPr lang="en-US" altLang="ja-JP" dirty="0">
                <a:solidFill>
                  <a:schemeClr val="tx1"/>
                </a:solidFill>
              </a:rPr>
            </a:br>
            <a:endParaRPr lang="en-US" altLang="ja-JP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2707419" y="2618117"/>
                <a:ext cx="3729162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Gray</m:t>
                      </m:r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Red</m:t>
                          </m:r>
                          <m: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Green</m:t>
                          </m:r>
                          <m: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Blue</m:t>
                          </m:r>
                        </m:num>
                        <m:den>
                          <m: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419" y="2618117"/>
                <a:ext cx="3729162" cy="7013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38282" y="5789942"/>
                <a:ext cx="86674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Gray</m:t>
                      </m:r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=0.298912×</m:t>
                      </m:r>
                      <m:r>
                        <m:rPr>
                          <m:sty m:val="p"/>
                        </m:rPr>
                        <a:rPr kumimoji="1" lang="en-US" altLang="ja-JP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Red</m:t>
                      </m:r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+0.586611×</m:t>
                      </m:r>
                      <m:r>
                        <m:rPr>
                          <m:sty m:val="p"/>
                        </m:rPr>
                        <a:rPr kumimoji="1" lang="en-US" altLang="ja-JP" sz="24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+0.114478×</m:t>
                      </m:r>
                      <m:r>
                        <m:rPr>
                          <m:sty m:val="p"/>
                        </m:rPr>
                        <a:rPr kumimoji="1" lang="en-US" altLang="ja-JP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Blue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82" y="5789942"/>
                <a:ext cx="8667436" cy="369332"/>
              </a:xfrm>
              <a:prstGeom prst="rect">
                <a:avLst/>
              </a:prstGeom>
              <a:blipFill>
                <a:blip r:embed="rId3"/>
                <a:stretch>
                  <a:fillRect t="-3333" b="-3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7326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ラジオボタンとボタングループ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99" y="1952775"/>
            <a:ext cx="5744001" cy="4320000"/>
          </a:xfrm>
          <a:prstGeom prst="rect">
            <a:avLst/>
          </a:prstGeom>
        </p:spPr>
      </p:pic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628650" y="1359824"/>
            <a:ext cx="7886700" cy="59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1800" dirty="0">
                <a:solidFill>
                  <a:schemeClr val="tx1"/>
                </a:solidFill>
                <a:latin typeface="+mn-ea"/>
              </a:rPr>
              <a:t>1.</a:t>
            </a:r>
            <a:r>
              <a:rPr lang="ja-JP" altLang="en-US" sz="1800" dirty="0">
                <a:solidFill>
                  <a:schemeClr val="tx1"/>
                </a:solidFill>
                <a:latin typeface="+mn-ea"/>
              </a:rPr>
              <a:t> 以下のようにラジオボタンを配置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6009859" y="4881531"/>
            <a:ext cx="1173580" cy="21642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1593850" y="4028419"/>
            <a:ext cx="3873191" cy="720000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b="1" dirty="0">
                <a:solidFill>
                  <a:prstClr val="white"/>
                </a:solidFill>
                <a:latin typeface="+mn-ea"/>
              </a:rPr>
              <a:t>GUI 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JRadioButton</a:t>
            </a:r>
            <a:endParaRPr lang="en-US" altLang="ja-JP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変数名 </a:t>
            </a:r>
            <a:r>
              <a:rPr lang="en-US" altLang="ja-JP" b="1" dirty="0">
                <a:solidFill>
                  <a:prstClr val="white"/>
                </a:solidFill>
                <a:latin typeface="+mn-ea"/>
              </a:rPr>
              <a:t>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radioSimpleAverage</a:t>
            </a:r>
            <a:endParaRPr lang="ja-JP" altLang="en-US" b="1" dirty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8" name="直線コネクタ 7"/>
          <p:cNvCxnSpPr>
            <a:stCxn id="6" idx="3"/>
            <a:endCxn id="5" idx="1"/>
          </p:cNvCxnSpPr>
          <p:nvPr/>
        </p:nvCxnSpPr>
        <p:spPr>
          <a:xfrm>
            <a:off x="5467041" y="4388419"/>
            <a:ext cx="542818" cy="601323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6009859" y="5135702"/>
            <a:ext cx="1173580" cy="21642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593850" y="4970597"/>
            <a:ext cx="3873191" cy="720000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b="1" dirty="0">
                <a:solidFill>
                  <a:prstClr val="white"/>
                </a:solidFill>
                <a:latin typeface="+mn-ea"/>
              </a:rPr>
              <a:t>GUI 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JRadioButton</a:t>
            </a:r>
            <a:endParaRPr lang="en-US" altLang="ja-JP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変数名 </a:t>
            </a:r>
            <a:r>
              <a:rPr lang="en-US" altLang="ja-JP" b="1" dirty="0">
                <a:solidFill>
                  <a:prstClr val="white"/>
                </a:solidFill>
                <a:latin typeface="+mn-ea"/>
              </a:rPr>
              <a:t>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radioWeightedAverage</a:t>
            </a:r>
            <a:endParaRPr lang="ja-JP" altLang="en-US" b="1" dirty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20" name="直線コネクタ 19"/>
          <p:cNvCxnSpPr>
            <a:stCxn id="19" idx="3"/>
            <a:endCxn id="18" idx="1"/>
          </p:cNvCxnSpPr>
          <p:nvPr/>
        </p:nvCxnSpPr>
        <p:spPr>
          <a:xfrm flipV="1">
            <a:off x="5467041" y="5243913"/>
            <a:ext cx="542818" cy="86684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4145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ラジオボタンとボタングループ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974" y="2368359"/>
            <a:ext cx="2628571" cy="3304762"/>
          </a:xfrm>
          <a:prstGeom prst="rect">
            <a:avLst/>
          </a:prstGeom>
        </p:spPr>
      </p:pic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628650" y="1471943"/>
            <a:ext cx="4288407" cy="753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1800" dirty="0">
                <a:solidFill>
                  <a:schemeClr val="tx1"/>
                </a:solidFill>
                <a:latin typeface="+mn-ea"/>
              </a:rPr>
              <a:t>2.</a:t>
            </a:r>
            <a:r>
              <a:rPr lang="ja-JP" altLang="en-US" sz="1800" dirty="0">
                <a:solidFill>
                  <a:schemeClr val="tx1"/>
                </a:solidFill>
                <a:latin typeface="+mn-ea"/>
              </a:rPr>
              <a:t> ボタングループを</a:t>
            </a:r>
            <a:r>
              <a:rPr lang="en-US" altLang="ja-JP" sz="1800" dirty="0">
                <a:solidFill>
                  <a:schemeClr val="tx1"/>
                </a:solidFill>
                <a:latin typeface="+mn-ea"/>
              </a:rPr>
              <a:t>GUI</a:t>
            </a:r>
            <a:r>
              <a:rPr lang="ja-JP" altLang="en-US" sz="1800" dirty="0">
                <a:solidFill>
                  <a:schemeClr val="tx1"/>
                </a:solidFill>
                <a:latin typeface="+mn-ea"/>
              </a:rPr>
              <a:t>デザイナ上に</a:t>
            </a:r>
            <a:endParaRPr lang="en-US" altLang="ja-JP" sz="1800" dirty="0">
              <a:solidFill>
                <a:schemeClr val="tx1"/>
              </a:solidFill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ja-JP" altLang="en-US" sz="1800" dirty="0">
                <a:solidFill>
                  <a:schemeClr val="tx1"/>
                </a:solidFill>
                <a:latin typeface="+mn-ea"/>
              </a:rPr>
              <a:t>ドラッグ</a:t>
            </a:r>
            <a:r>
              <a:rPr lang="en-US" altLang="ja-JP" sz="1800" dirty="0">
                <a:solidFill>
                  <a:schemeClr val="tx1"/>
                </a:solidFill>
                <a:latin typeface="+mn-ea"/>
              </a:rPr>
              <a:t>&amp;</a:t>
            </a:r>
            <a:r>
              <a:rPr lang="ja-JP" altLang="en-US" sz="1800" dirty="0">
                <a:solidFill>
                  <a:schemeClr val="tx1"/>
                </a:solidFill>
                <a:latin typeface="+mn-ea"/>
              </a:rPr>
              <a:t>ドロップ 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80" y="2368359"/>
            <a:ext cx="4771292" cy="286785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4917057" y="1468793"/>
            <a:ext cx="4288407" cy="753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800" dirty="0">
                <a:solidFill>
                  <a:schemeClr val="tx1"/>
                </a:solidFill>
                <a:latin typeface="+mn-ea"/>
              </a:rPr>
              <a:t>3. </a:t>
            </a:r>
            <a:r>
              <a:rPr lang="ja-JP" altLang="en-US" sz="1800" dirty="0">
                <a:solidFill>
                  <a:schemeClr val="tx1"/>
                </a:solidFill>
                <a:latin typeface="+mn-ea"/>
              </a:rPr>
              <a:t>画面左下のナビゲータから</a:t>
            </a:r>
            <a:endParaRPr lang="en-US" altLang="ja-JP" sz="1800" dirty="0">
              <a:solidFill>
                <a:schemeClr val="tx1"/>
              </a:solidFill>
              <a:latin typeface="+mn-ea"/>
            </a:endParaRPr>
          </a:p>
          <a:p>
            <a:pPr marL="0" indent="0" algn="ctr">
              <a:buNone/>
            </a:pPr>
            <a:r>
              <a:rPr lang="ja-JP" altLang="en-US" sz="1800" dirty="0">
                <a:solidFill>
                  <a:schemeClr val="tx1"/>
                </a:solidFill>
                <a:latin typeface="+mn-ea"/>
              </a:rPr>
              <a:t>ボタングループの変数名を変更</a:t>
            </a:r>
          </a:p>
        </p:txBody>
      </p:sp>
      <p:sp>
        <p:nvSpPr>
          <p:cNvPr id="11" name="角丸四角形 10"/>
          <p:cNvSpPr/>
          <p:nvPr/>
        </p:nvSpPr>
        <p:spPr>
          <a:xfrm>
            <a:off x="5877538" y="3513500"/>
            <a:ext cx="2784106" cy="720000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変数名を変更</a:t>
            </a:r>
            <a:endParaRPr lang="en-US" altLang="ja-JP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en-US" altLang="ja-JP" b="1" dirty="0">
                <a:solidFill>
                  <a:prstClr val="white"/>
                </a:solidFill>
                <a:latin typeface="+mn-ea"/>
              </a:rPr>
              <a:t>(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groupAverageType</a:t>
            </a:r>
            <a:r>
              <a:rPr lang="en-US" altLang="ja-JP" b="1" dirty="0">
                <a:solidFill>
                  <a:prstClr val="white"/>
                </a:solidFill>
                <a:latin typeface="+mn-ea"/>
              </a:rPr>
              <a:t>)</a:t>
            </a:r>
            <a:endParaRPr lang="ja-JP" altLang="en-US" b="1" dirty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12" name="直線コネクタ 11"/>
          <p:cNvCxnSpPr>
            <a:stCxn id="11" idx="0"/>
            <a:endCxn id="16" idx="2"/>
          </p:cNvCxnSpPr>
          <p:nvPr/>
        </p:nvCxnSpPr>
        <p:spPr>
          <a:xfrm flipH="1" flipV="1">
            <a:off x="7174700" y="3088482"/>
            <a:ext cx="94891" cy="425018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4058662" y="3477874"/>
            <a:ext cx="1220510" cy="19639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>
            <a:endCxn id="13" idx="1"/>
          </p:cNvCxnSpPr>
          <p:nvPr/>
        </p:nvCxnSpPr>
        <p:spPr>
          <a:xfrm flipV="1">
            <a:off x="2609850" y="3576072"/>
            <a:ext cx="1448812" cy="297428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6341256" y="2906312"/>
            <a:ext cx="1666888" cy="18217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二等辺三角形 28"/>
          <p:cNvSpPr/>
          <p:nvPr/>
        </p:nvSpPr>
        <p:spPr>
          <a:xfrm rot="5400000">
            <a:off x="7331110" y="6201208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AutoShape 3"/>
          <p:cNvSpPr>
            <a:spLocks noChangeArrowheads="1"/>
          </p:cNvSpPr>
          <p:nvPr/>
        </p:nvSpPr>
        <p:spPr bwMode="gray">
          <a:xfrm>
            <a:off x="1009651" y="5944587"/>
            <a:ext cx="6322954" cy="624114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dirty="0">
                <a:latin typeface="+mn-ea"/>
              </a:rPr>
              <a:t>ボタングループは目に見えない </a:t>
            </a:r>
            <a:r>
              <a:rPr lang="en-US" altLang="ja-JP" dirty="0">
                <a:latin typeface="+mn-ea"/>
              </a:rPr>
              <a:t>Swing</a:t>
            </a:r>
            <a:r>
              <a:rPr lang="ja-JP" altLang="en-US" dirty="0">
                <a:latin typeface="+mn-ea"/>
              </a:rPr>
              <a:t>コントロール</a:t>
            </a:r>
            <a:endParaRPr lang="en-US" altLang="ja-JP" dirty="0">
              <a:latin typeface="+mn-ea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7228365" y="6305225"/>
            <a:ext cx="152604" cy="143187"/>
            <a:chOff x="7160043" y="6310606"/>
            <a:chExt cx="152604" cy="143187"/>
          </a:xfrm>
        </p:grpSpPr>
        <p:sp>
          <p:nvSpPr>
            <p:cNvPr id="27" name="正方形/長方形 26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9" name="図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358" y="5403215"/>
            <a:ext cx="1139852" cy="1356031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3939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JFrame</a:t>
            </a:r>
            <a:r>
              <a:rPr lang="ja-JP" altLang="en-US" dirty="0"/>
              <a:t>フォームの作成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03" y="1475775"/>
            <a:ext cx="6291394" cy="435959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771900" y="2052668"/>
            <a:ext cx="3854450" cy="20158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5" idx="0"/>
            <a:endCxn id="7" idx="2"/>
          </p:cNvCxnSpPr>
          <p:nvPr/>
        </p:nvCxnSpPr>
        <p:spPr>
          <a:xfrm flipV="1">
            <a:off x="5699125" y="1888434"/>
            <a:ext cx="97969" cy="164234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角丸四角形 6"/>
          <p:cNvSpPr/>
          <p:nvPr/>
        </p:nvSpPr>
        <p:spPr>
          <a:xfrm>
            <a:off x="4220416" y="1421442"/>
            <a:ext cx="3153356" cy="466992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名前をつける（</a:t>
            </a:r>
            <a:r>
              <a:rPr lang="en-US" altLang="ja-JP" sz="1600" b="1" dirty="0" err="1">
                <a:solidFill>
                  <a:prstClr val="white"/>
                </a:solidFill>
                <a:latin typeface="+mn-ea"/>
              </a:rPr>
              <a:t>FrameMain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）</a:t>
            </a:r>
          </a:p>
        </p:txBody>
      </p:sp>
      <p:sp>
        <p:nvSpPr>
          <p:cNvPr id="8" name="二等辺三角形 28"/>
          <p:cNvSpPr/>
          <p:nvPr/>
        </p:nvSpPr>
        <p:spPr>
          <a:xfrm rot="5400000">
            <a:off x="7440588" y="6223523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gray">
          <a:xfrm>
            <a:off x="1524000" y="5969168"/>
            <a:ext cx="5918082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dirty="0">
                <a:latin typeface="+mn-ea"/>
              </a:rPr>
              <a:t>今後のために、パッケージ名をつけておくと吉</a:t>
            </a:r>
          </a:p>
        </p:txBody>
      </p:sp>
      <p:grpSp>
        <p:nvGrpSpPr>
          <p:cNvPr id="10" name="グループ化 9"/>
          <p:cNvGrpSpPr/>
          <p:nvPr/>
        </p:nvGrpSpPr>
        <p:grpSpPr>
          <a:xfrm>
            <a:off x="7337843" y="6327540"/>
            <a:ext cx="152604" cy="143187"/>
            <a:chOff x="7160043" y="6310606"/>
            <a:chExt cx="152604" cy="143187"/>
          </a:xfrm>
        </p:grpSpPr>
        <p:sp>
          <p:nvSpPr>
            <p:cNvPr id="11" name="正方形/長方形 10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正方形/長方形 21"/>
          <p:cNvSpPr/>
          <p:nvPr/>
        </p:nvSpPr>
        <p:spPr>
          <a:xfrm>
            <a:off x="4193334" y="2932483"/>
            <a:ext cx="3433016" cy="20158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>
            <a:stCxn id="22" idx="2"/>
            <a:endCxn id="24" idx="0"/>
          </p:cNvCxnSpPr>
          <p:nvPr/>
        </p:nvCxnSpPr>
        <p:spPr>
          <a:xfrm flipH="1">
            <a:off x="5794368" y="3134065"/>
            <a:ext cx="115474" cy="443754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角丸四角形 23"/>
          <p:cNvSpPr/>
          <p:nvPr/>
        </p:nvSpPr>
        <p:spPr>
          <a:xfrm>
            <a:off x="4014938" y="3577819"/>
            <a:ext cx="3558860" cy="466992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適当にパッケージ名をつける（</a:t>
            </a:r>
            <a:r>
              <a:rPr lang="en-US" altLang="ja-JP" sz="1600" b="1" dirty="0" err="1">
                <a:solidFill>
                  <a:prstClr val="white"/>
                </a:solidFill>
                <a:latin typeface="+mn-ea"/>
              </a:rPr>
              <a:t>gui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）</a:t>
            </a:r>
          </a:p>
        </p:txBody>
      </p:sp>
      <p:sp>
        <p:nvSpPr>
          <p:cNvPr id="33" name="正方形/長方形 32"/>
          <p:cNvSpPr/>
          <p:nvPr/>
        </p:nvSpPr>
        <p:spPr>
          <a:xfrm>
            <a:off x="5463334" y="5542679"/>
            <a:ext cx="702515" cy="20724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212" y="5371358"/>
            <a:ext cx="1691339" cy="133709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01648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ラジオボタンとボタングループ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60" y="2240707"/>
            <a:ext cx="4057226" cy="3213870"/>
          </a:xfrm>
          <a:prstGeom prst="rect">
            <a:avLst/>
          </a:prstGeom>
        </p:spPr>
      </p:pic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273838" y="1512224"/>
            <a:ext cx="4092422" cy="59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1800" dirty="0">
                <a:latin typeface="+mn-ea"/>
              </a:rPr>
              <a:t>4.</a:t>
            </a:r>
            <a:r>
              <a:rPr lang="ja-JP" altLang="en-US" sz="1800" dirty="0">
                <a:latin typeface="+mn-ea"/>
              </a:rPr>
              <a:t> ラジオボタンの</a:t>
            </a:r>
            <a:r>
              <a:rPr lang="en-US" altLang="ja-JP" sz="1800" dirty="0">
                <a:latin typeface="+mn-ea"/>
              </a:rPr>
              <a:t> </a:t>
            </a:r>
            <a:r>
              <a:rPr lang="en-US" altLang="ja-JP" sz="1800" dirty="0" err="1">
                <a:latin typeface="+mn-ea"/>
              </a:rPr>
              <a:t>buttonGroup</a:t>
            </a:r>
            <a:r>
              <a:rPr lang="en-US" altLang="ja-JP" sz="1800" dirty="0">
                <a:latin typeface="+mn-ea"/>
              </a:rPr>
              <a:t> </a:t>
            </a:r>
            <a:r>
              <a:rPr lang="ja-JP" altLang="en-US" sz="1800" dirty="0">
                <a:latin typeface="+mn-ea"/>
              </a:rPr>
              <a:t>を</a:t>
            </a:r>
            <a:endParaRPr lang="en-US" altLang="ja-JP" sz="1800" dirty="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1800" dirty="0" err="1">
                <a:latin typeface="+mn-ea"/>
              </a:rPr>
              <a:t>groupAverageType</a:t>
            </a:r>
            <a:r>
              <a:rPr lang="en-US" altLang="ja-JP" sz="1800" dirty="0">
                <a:latin typeface="+mn-ea"/>
              </a:rPr>
              <a:t> </a:t>
            </a:r>
            <a:r>
              <a:rPr lang="ja-JP" altLang="en-US" sz="1800" dirty="0">
                <a:latin typeface="+mn-ea"/>
              </a:rPr>
              <a:t>に設定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34" y="2240707"/>
            <a:ext cx="3293630" cy="3582123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4366260" y="1512224"/>
            <a:ext cx="4092422" cy="59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1800" dirty="0">
                <a:latin typeface="+mn-ea"/>
              </a:rPr>
              <a:t>5.</a:t>
            </a:r>
            <a:r>
              <a:rPr lang="ja-JP" altLang="en-US" sz="1800" dirty="0">
                <a:latin typeface="+mn-ea"/>
              </a:rPr>
              <a:t> 同じボタングループに登録された</a:t>
            </a:r>
            <a:endParaRPr lang="en-US" altLang="ja-JP" sz="1800" dirty="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ja-JP" altLang="en-US" sz="1800" dirty="0">
                <a:latin typeface="+mn-ea"/>
              </a:rPr>
              <a:t>ボタンは、同時に選択状態にならない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681879" y="3234505"/>
            <a:ext cx="3010646" cy="15004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二等辺三角形 28"/>
          <p:cNvSpPr/>
          <p:nvPr/>
        </p:nvSpPr>
        <p:spPr>
          <a:xfrm rot="5400000">
            <a:off x="7331110" y="6252964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gray">
          <a:xfrm>
            <a:off x="1871931" y="5996343"/>
            <a:ext cx="5460673" cy="624114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dirty="0">
                <a:latin typeface="+mn-ea"/>
              </a:rPr>
              <a:t>一つはあらかじめ </a:t>
            </a:r>
            <a:r>
              <a:rPr lang="en-US" altLang="ja-JP" dirty="0">
                <a:latin typeface="+mn-ea"/>
              </a:rPr>
              <a:t>[selected] </a:t>
            </a:r>
            <a:r>
              <a:rPr lang="ja-JP" altLang="en-US" dirty="0">
                <a:latin typeface="+mn-ea"/>
              </a:rPr>
              <a:t>状態にしておこう</a:t>
            </a:r>
            <a:endParaRPr lang="en-US" altLang="ja-JP" dirty="0">
              <a:latin typeface="+mn-ea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7228365" y="6356981"/>
            <a:ext cx="152604" cy="143187"/>
            <a:chOff x="7160043" y="6310606"/>
            <a:chExt cx="152604" cy="143187"/>
          </a:xfrm>
        </p:grpSpPr>
        <p:sp>
          <p:nvSpPr>
            <p:cNvPr id="14" name="正方形/長方形 13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正方形/長方形 15"/>
          <p:cNvSpPr/>
          <p:nvPr/>
        </p:nvSpPr>
        <p:spPr>
          <a:xfrm>
            <a:off x="673234" y="3816164"/>
            <a:ext cx="3010646" cy="15004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2" descr="C:\Users\Zazie\Desktop\セミコロン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42" b="92500" l="8000" r="94500">
                        <a14:foregroundMark x1="51500" y1="24167" x2="51500" y2="24167"/>
                        <a14:foregroundMark x1="62250" y1="24375" x2="62250" y2="2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8320" y="5510658"/>
            <a:ext cx="1071114" cy="128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76476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グレースケール化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564190" y="1737360"/>
            <a:ext cx="8015620" cy="4282440"/>
          </a:xfrm>
          <a:prstGeom prst="roundRect">
            <a:avLst>
              <a:gd name="adj" fmla="val 249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全てのピクセルに対して処理</a:t>
            </a: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y = 0; y &lt;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.getHeight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 y++) {</a:t>
            </a: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x = 0; x &lt;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.getWidth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 x++) {</a:t>
            </a: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c =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Color(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(x, y));</a:t>
            </a: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red =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c.getRed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green =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c.getGreen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blue =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c.getBlue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if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radioSimpleAverage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.isSelected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</a:t>
            </a: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gray = (red + green + blue) / 3;</a:t>
            </a: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else</a:t>
            </a: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gray = (</a:t>
            </a: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(0.298912 * red + 0.586611 * green + 0.114478 * blue);				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(x, y,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Color(gray, gray, gray).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}</a:t>
            </a: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lblDraw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.setIcon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ImageIcon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));</a:t>
            </a:r>
            <a:endParaRPr lang="ja-JP" altLang="en-US" sz="1200" dirty="0">
              <a:solidFill>
                <a:srgbClr val="96969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51259" y="1408077"/>
            <a:ext cx="804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6. </a:t>
            </a:r>
            <a:r>
              <a:rPr kumimoji="1" lang="ja-JP" altLang="en-US" sz="1600" dirty="0"/>
              <a:t>以下のように</a:t>
            </a:r>
            <a:r>
              <a:rPr kumimoji="1" lang="en-US" altLang="ja-JP" sz="1600" dirty="0"/>
              <a:t> </a:t>
            </a:r>
            <a:r>
              <a:rPr kumimoji="1" lang="en-US" altLang="ja-JP" sz="1600" b="1" dirty="0" err="1"/>
              <a:t>btnGrayScaleActionPerformed</a:t>
            </a:r>
            <a:r>
              <a:rPr kumimoji="1" lang="en-US" altLang="ja-JP" sz="1600" dirty="0"/>
              <a:t> </a:t>
            </a:r>
            <a:r>
              <a:rPr kumimoji="1" lang="ja-JP" altLang="en-US" sz="1600" dirty="0"/>
              <a:t>の処理を変更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536700" y="3788568"/>
            <a:ext cx="3086100" cy="5421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4266001" y="3072863"/>
            <a:ext cx="1537899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単純平均化</a:t>
            </a:r>
          </a:p>
        </p:txBody>
      </p:sp>
      <p:cxnSp>
        <p:nvCxnSpPr>
          <p:cNvPr id="8" name="直線コネクタ 7"/>
          <p:cNvCxnSpPr>
            <a:stCxn id="7" idx="2"/>
            <a:endCxn id="6" idx="3"/>
          </p:cNvCxnSpPr>
          <p:nvPr/>
        </p:nvCxnSpPr>
        <p:spPr>
          <a:xfrm flipH="1">
            <a:off x="4622800" y="3527690"/>
            <a:ext cx="412151" cy="531944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1536700" y="4373495"/>
            <a:ext cx="5899150" cy="48425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/>
        </p:nvSpPr>
        <p:spPr>
          <a:xfrm>
            <a:off x="5595310" y="3740340"/>
            <a:ext cx="1956999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NTSC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加重平均化</a:t>
            </a:r>
          </a:p>
        </p:txBody>
      </p:sp>
      <p:cxnSp>
        <p:nvCxnSpPr>
          <p:cNvPr id="22" name="直線コネクタ 21"/>
          <p:cNvCxnSpPr>
            <a:stCxn id="21" idx="2"/>
          </p:cNvCxnSpPr>
          <p:nvPr/>
        </p:nvCxnSpPr>
        <p:spPr>
          <a:xfrm flipH="1">
            <a:off x="6180712" y="4195167"/>
            <a:ext cx="393098" cy="178328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Shou\Desktop\g125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88" y="5691395"/>
            <a:ext cx="1248791" cy="103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二等辺三角形 28"/>
          <p:cNvSpPr/>
          <p:nvPr/>
        </p:nvSpPr>
        <p:spPr>
          <a:xfrm rot="5400000">
            <a:off x="7272652" y="6357316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AutoShape 3"/>
          <p:cNvSpPr>
            <a:spLocks noChangeArrowheads="1"/>
          </p:cNvSpPr>
          <p:nvPr/>
        </p:nvSpPr>
        <p:spPr bwMode="gray">
          <a:xfrm>
            <a:off x="866775" y="6100695"/>
            <a:ext cx="6407371" cy="624114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dirty="0">
                <a:latin typeface="+mn-ea"/>
              </a:rPr>
              <a:t>実数の前に</a:t>
            </a:r>
            <a:r>
              <a:rPr lang="en-US" altLang="ja-JP" dirty="0">
                <a:latin typeface="+mn-ea"/>
              </a:rPr>
              <a:t> (</a:t>
            </a:r>
            <a:r>
              <a:rPr lang="en-US" altLang="ja-JP" dirty="0" err="1">
                <a:solidFill>
                  <a:srgbClr val="0000FF"/>
                </a:solidFill>
                <a:latin typeface="+mn-ea"/>
              </a:rPr>
              <a:t>int</a:t>
            </a:r>
            <a:r>
              <a:rPr lang="en-US" altLang="ja-JP" dirty="0">
                <a:latin typeface="+mn-ea"/>
              </a:rPr>
              <a:t>) </a:t>
            </a:r>
            <a:r>
              <a:rPr lang="ja-JP" altLang="en-US" dirty="0">
                <a:latin typeface="+mn-ea"/>
              </a:rPr>
              <a:t>をつけると、</a:t>
            </a:r>
            <a:r>
              <a:rPr lang="ja-JP" altLang="en-US" b="1" dirty="0">
                <a:solidFill>
                  <a:srgbClr val="FF0000"/>
                </a:solidFill>
                <a:latin typeface="+mn-ea"/>
              </a:rPr>
              <a:t>キャスト</a:t>
            </a:r>
            <a:r>
              <a:rPr lang="ja-JP" altLang="en-US" dirty="0">
                <a:latin typeface="+mn-ea"/>
              </a:rPr>
              <a:t>（型変換）できる</a:t>
            </a:r>
            <a:endParaRPr lang="en-US" altLang="ja-JP" dirty="0">
              <a:latin typeface="+mn-ea"/>
            </a:endParaRPr>
          </a:p>
        </p:txBody>
      </p:sp>
      <p:grpSp>
        <p:nvGrpSpPr>
          <p:cNvPr id="31" name="グループ化 30"/>
          <p:cNvGrpSpPr/>
          <p:nvPr/>
        </p:nvGrpSpPr>
        <p:grpSpPr>
          <a:xfrm>
            <a:off x="7169907" y="6461333"/>
            <a:ext cx="152604" cy="143187"/>
            <a:chOff x="7160043" y="6310606"/>
            <a:chExt cx="152604" cy="143187"/>
          </a:xfrm>
        </p:grpSpPr>
        <p:sp>
          <p:nvSpPr>
            <p:cNvPr id="32" name="正方形/長方形 31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5309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グレースケール化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92" y="1952775"/>
            <a:ext cx="5453616" cy="4320000"/>
          </a:xfrm>
          <a:prstGeom prst="rect">
            <a:avLst/>
          </a:prstGeom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28650" y="1359824"/>
            <a:ext cx="7886700" cy="59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1800" dirty="0">
                <a:solidFill>
                  <a:schemeClr val="tx1"/>
                </a:solidFill>
                <a:latin typeface="+mn-ea"/>
              </a:rPr>
              <a:t>7.</a:t>
            </a:r>
            <a:r>
              <a:rPr lang="ja-JP" altLang="en-US" sz="1800" dirty="0">
                <a:solidFill>
                  <a:schemeClr val="tx1"/>
                </a:solidFill>
                <a:latin typeface="+mn-ea"/>
              </a:rPr>
              <a:t> 実行結果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45" y="5307398"/>
            <a:ext cx="1476375" cy="1470234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7756525" y="5814923"/>
            <a:ext cx="9334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700" b="1" dirty="0">
                <a:solidFill>
                  <a:srgbClr val="FF0000"/>
                </a:solidFill>
              </a:rPr>
              <a:t>///      ///</a:t>
            </a:r>
            <a:endParaRPr kumimoji="1" lang="ja-JP" altLang="en-US" sz="700" b="1" dirty="0">
              <a:solidFill>
                <a:srgbClr val="FF0000"/>
              </a:solidFill>
            </a:endParaRP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33697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9EDC19-FF3A-4B51-9833-C88EF9533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宿題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8585A6-0D8E-465E-AACD-A2966EB29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ja-JP" altLang="en-US" dirty="0"/>
              <a:t>以下の２つのスクリーンショットを提出</a:t>
            </a:r>
            <a:endParaRPr lang="en-US" altLang="ja-JP" dirty="0"/>
          </a:p>
          <a:p>
            <a:pPr>
              <a:lnSpc>
                <a:spcPct val="100000"/>
              </a:lnSpc>
            </a:pPr>
            <a:r>
              <a:rPr lang="ja-JP" altLang="en-US" dirty="0"/>
              <a:t> </a:t>
            </a:r>
            <a:r>
              <a:rPr lang="ja-JP" altLang="en-US" b="1" dirty="0">
                <a:solidFill>
                  <a:srgbClr val="FF0000"/>
                </a:solidFill>
              </a:rPr>
              <a:t>各自で用意した画像</a:t>
            </a:r>
            <a:r>
              <a:rPr lang="ja-JP" altLang="en-US" dirty="0"/>
              <a:t>を読み込ませた画面</a:t>
            </a:r>
            <a:endParaRPr lang="en-US" altLang="ja-JP" dirty="0"/>
          </a:p>
          <a:p>
            <a:pPr>
              <a:lnSpc>
                <a:spcPct val="100000"/>
              </a:lnSpc>
            </a:pPr>
            <a:r>
              <a:rPr lang="en-US" altLang="ja-JP" dirty="0"/>
              <a:t> </a:t>
            </a:r>
            <a:r>
              <a:rPr lang="ja-JP" altLang="en-US" dirty="0"/>
              <a:t>グレースケール化を行った状態の画面</a:t>
            </a:r>
          </a:p>
          <a:p>
            <a:pPr marL="0" indent="0">
              <a:buNone/>
            </a:pPr>
            <a:endParaRPr lang="ja-JP" altLang="en-US" sz="1400" dirty="0"/>
          </a:p>
          <a:p>
            <a:pPr marL="0" indent="0" algn="ctr">
              <a:buNone/>
            </a:pPr>
            <a:r>
              <a:rPr lang="ja-JP" altLang="en-US" sz="2000" dirty="0"/>
              <a:t>（提出物例：</a:t>
            </a:r>
            <a:r>
              <a:rPr lang="en-US" altLang="ja-JP" sz="2000" dirty="0"/>
              <a:t>report1_software.png, report2_grayscale.png</a:t>
            </a:r>
            <a:r>
              <a:rPr lang="ja-JP" altLang="en-US" sz="2000" dirty="0"/>
              <a:t>）</a:t>
            </a:r>
            <a:endParaRPr kumimoji="1" lang="ja-JP" altLang="en-US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F45731-FCF3-49DB-83DE-F594260BC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63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026927-2A34-4477-AEB8-D5871005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441" y="4139677"/>
            <a:ext cx="2883325" cy="228398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5E7F5C6-39B0-4AB3-A038-839DA8F07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34" y="4139678"/>
            <a:ext cx="2883325" cy="228398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6CD00BD-4C41-44CA-B945-A4734F5A8B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44" y="4307671"/>
            <a:ext cx="2077200" cy="2077200"/>
          </a:xfrm>
          <a:prstGeom prst="rect">
            <a:avLst/>
          </a:prstGeom>
        </p:spPr>
      </p:pic>
      <p:sp>
        <p:nvSpPr>
          <p:cNvPr id="8" name="矢印: 下 7">
            <a:extLst>
              <a:ext uri="{FF2B5EF4-FFF2-40B4-BE49-F238E27FC236}">
                <a16:creationId xmlns:a16="http://schemas.microsoft.com/office/drawing/2014/main" id="{36D86CD2-5080-4E5E-9EDE-CB3989545C4D}"/>
              </a:ext>
            </a:extLst>
          </p:cNvPr>
          <p:cNvSpPr/>
          <p:nvPr/>
        </p:nvSpPr>
        <p:spPr>
          <a:xfrm rot="2152976">
            <a:off x="2951174" y="3773542"/>
            <a:ext cx="255264" cy="321869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3AA3EF01-A5A8-46B1-BA4C-6D9FF9499D98}"/>
              </a:ext>
            </a:extLst>
          </p:cNvPr>
          <p:cNvSpPr/>
          <p:nvPr/>
        </p:nvSpPr>
        <p:spPr>
          <a:xfrm rot="19077412">
            <a:off x="6070727" y="3773752"/>
            <a:ext cx="255264" cy="321869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1410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293298" y="2119087"/>
            <a:ext cx="8557404" cy="29609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b="1" dirty="0"/>
              <a:t>お疲れ様でした</a:t>
            </a:r>
            <a:br>
              <a:rPr lang="en-US" altLang="ja-JP" b="1" dirty="0"/>
            </a:br>
            <a:r>
              <a:rPr lang="ja-JP" altLang="en-US" b="1" dirty="0"/>
              <a:t>つづく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6855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JFrame</a:t>
            </a:r>
            <a:r>
              <a:rPr kumimoji="1" lang="ja-JP" altLang="en-US" dirty="0"/>
              <a:t>フォームの作成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19" y="1526036"/>
            <a:ext cx="6900961" cy="502561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762250" y="2359820"/>
            <a:ext cx="795338" cy="1833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5" idx="0"/>
            <a:endCxn id="7" idx="2"/>
          </p:cNvCxnSpPr>
          <p:nvPr/>
        </p:nvCxnSpPr>
        <p:spPr>
          <a:xfrm flipH="1" flipV="1">
            <a:off x="2925342" y="1942928"/>
            <a:ext cx="234577" cy="416892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角丸四角形 6"/>
          <p:cNvSpPr/>
          <p:nvPr/>
        </p:nvSpPr>
        <p:spPr>
          <a:xfrm>
            <a:off x="628650" y="1475936"/>
            <a:ext cx="4593384" cy="466992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ソースコードと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GUI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デザイナを切り替えられる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6009626" y="2209800"/>
            <a:ext cx="1985023" cy="20891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5" idx="0"/>
            <a:endCxn id="17" idx="2"/>
          </p:cNvCxnSpPr>
          <p:nvPr/>
        </p:nvCxnSpPr>
        <p:spPr>
          <a:xfrm flipV="1">
            <a:off x="7002138" y="1951254"/>
            <a:ext cx="175368" cy="258546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角丸四角形 16"/>
          <p:cNvSpPr/>
          <p:nvPr/>
        </p:nvSpPr>
        <p:spPr>
          <a:xfrm>
            <a:off x="6009626" y="1484262"/>
            <a:ext cx="2335760" cy="466992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GUI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部品のパレット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390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20" y="1526036"/>
            <a:ext cx="6900960" cy="502561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JFrame</a:t>
            </a:r>
            <a:r>
              <a:rPr kumimoji="1" lang="ja-JP" altLang="en-US" dirty="0"/>
              <a:t>フォームの作成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4673600" y="4169570"/>
            <a:ext cx="209550" cy="2055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>
            <a:stCxn id="11" idx="1"/>
          </p:cNvCxnSpPr>
          <p:nvPr/>
        </p:nvCxnSpPr>
        <p:spPr>
          <a:xfrm flipH="1">
            <a:off x="4143375" y="4272360"/>
            <a:ext cx="530225" cy="591111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角丸四角形 12"/>
          <p:cNvSpPr/>
          <p:nvPr/>
        </p:nvSpPr>
        <p:spPr>
          <a:xfrm>
            <a:off x="558800" y="4863471"/>
            <a:ext cx="4152900" cy="466992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フレームのサイズをマウスドラッグで変更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4250531" y="1933574"/>
            <a:ext cx="223837" cy="23098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>
            <a:stCxn id="18" idx="3"/>
            <a:endCxn id="20" idx="1"/>
          </p:cNvCxnSpPr>
          <p:nvPr/>
        </p:nvCxnSpPr>
        <p:spPr>
          <a:xfrm>
            <a:off x="4474368" y="2049065"/>
            <a:ext cx="304007" cy="315103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角丸四角形 19"/>
          <p:cNvSpPr/>
          <p:nvPr/>
        </p:nvSpPr>
        <p:spPr>
          <a:xfrm>
            <a:off x="4778375" y="2130672"/>
            <a:ext cx="846297" cy="466992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実行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093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コンテンツ プレースホルダー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4613" l="1923" r="97837"/>
                    </a14:imgEffect>
                  </a14:imgLayer>
                </a14:imgProps>
              </a:ext>
            </a:extLst>
          </a:blip>
          <a:srcRect t="7189" r="1118"/>
          <a:stretch/>
        </p:blipFill>
        <p:spPr>
          <a:xfrm>
            <a:off x="7509490" y="4905794"/>
            <a:ext cx="1381690" cy="185177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JFrame</a:t>
            </a:r>
            <a:r>
              <a:rPr kumimoji="1" lang="ja-JP" altLang="en-US" dirty="0"/>
              <a:t>フォームの作成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388604"/>
            <a:ext cx="3750387" cy="275502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3445" y="2388604"/>
            <a:ext cx="2961905" cy="210476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209535" y="4843463"/>
            <a:ext cx="529028" cy="21245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矢印 7"/>
          <p:cNvSpPr/>
          <p:nvPr/>
        </p:nvSpPr>
        <p:spPr>
          <a:xfrm>
            <a:off x="4715591" y="3203763"/>
            <a:ext cx="501299" cy="4744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7044" y="1962340"/>
            <a:ext cx="4113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メインクラスに「</a:t>
            </a:r>
            <a:r>
              <a:rPr kumimoji="1" lang="en-US" altLang="ja-JP" sz="1600" dirty="0" err="1"/>
              <a:t>FrameMain</a:t>
            </a:r>
            <a:r>
              <a:rPr kumimoji="1" lang="ja-JP" altLang="en-US" sz="1600" dirty="0"/>
              <a:t>」を指定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259842" y="1962340"/>
            <a:ext cx="3549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GUI</a:t>
            </a:r>
            <a:r>
              <a:rPr kumimoji="1" lang="ja-JP" altLang="en-US" sz="1600" dirty="0"/>
              <a:t>ソフトウェアの土台が完成！</a:t>
            </a:r>
          </a:p>
        </p:txBody>
      </p:sp>
      <p:sp>
        <p:nvSpPr>
          <p:cNvPr id="21" name="二等辺三角形 28"/>
          <p:cNvSpPr/>
          <p:nvPr/>
        </p:nvSpPr>
        <p:spPr>
          <a:xfrm rot="5400000">
            <a:off x="7440588" y="6223523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AutoShape 3"/>
          <p:cNvSpPr>
            <a:spLocks noChangeArrowheads="1"/>
          </p:cNvSpPr>
          <p:nvPr/>
        </p:nvSpPr>
        <p:spPr bwMode="gray">
          <a:xfrm>
            <a:off x="5259842" y="5969168"/>
            <a:ext cx="2182240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dirty="0">
                <a:latin typeface="+mn-ea"/>
              </a:rPr>
              <a:t>あら簡単</a:t>
            </a:r>
          </a:p>
        </p:txBody>
      </p:sp>
      <p:grpSp>
        <p:nvGrpSpPr>
          <p:cNvPr id="23" name="グループ化 22"/>
          <p:cNvGrpSpPr/>
          <p:nvPr/>
        </p:nvGrpSpPr>
        <p:grpSpPr>
          <a:xfrm>
            <a:off x="7337843" y="6327540"/>
            <a:ext cx="152604" cy="143187"/>
            <a:chOff x="7160043" y="6310606"/>
            <a:chExt cx="152604" cy="143187"/>
          </a:xfrm>
        </p:grpSpPr>
        <p:sp>
          <p:nvSpPr>
            <p:cNvPr id="24" name="正方形/長方形 23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2320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定義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14840"/>
      </a:accent1>
      <a:accent2>
        <a:srgbClr val="375623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6304</TotalTime>
  <Words>3463</Words>
  <Application>Microsoft Office PowerPoint</Application>
  <PresentationFormat>画面に合わせる (4:3)</PresentationFormat>
  <Paragraphs>553</Paragraphs>
  <Slides>64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64</vt:i4>
      </vt:variant>
    </vt:vector>
  </HeadingPairs>
  <TitlesOfParts>
    <vt:vector size="71" baseType="lpstr">
      <vt:lpstr>Wingdings</vt:lpstr>
      <vt:lpstr>Arial</vt:lpstr>
      <vt:lpstr>メイリオ</vt:lpstr>
      <vt:lpstr>Cambria Math</vt:lpstr>
      <vt:lpstr>游ゴシック</vt:lpstr>
      <vt:lpstr>Aharoni</vt:lpstr>
      <vt:lpstr>Office テーマ</vt:lpstr>
      <vt:lpstr>画像情報処理特論 第2回  GUIアプリケーション開発、画像データの入出力</vt:lpstr>
      <vt:lpstr>授業計画</vt:lpstr>
      <vt:lpstr>GUIアプリケーションの開発</vt:lpstr>
      <vt:lpstr>プロジェクトの作成</vt:lpstr>
      <vt:lpstr>JFrameフォームの作成</vt:lpstr>
      <vt:lpstr>JFrameフォームの作成</vt:lpstr>
      <vt:lpstr>JFrameフォームの作成</vt:lpstr>
      <vt:lpstr>JFrameフォームの作成</vt:lpstr>
      <vt:lpstr>JFrameフォームの作成</vt:lpstr>
      <vt:lpstr>よく使うGUI部品 (Swingコントロール)</vt:lpstr>
      <vt:lpstr>PowerPoint プレゼンテーション</vt:lpstr>
      <vt:lpstr>ボタンの使い方</vt:lpstr>
      <vt:lpstr>名前の付け方のすすめ</vt:lpstr>
      <vt:lpstr>ボタンの使い方</vt:lpstr>
      <vt:lpstr>ボタンの使い方</vt:lpstr>
      <vt:lpstr>PowerPoint プレゼンテーション</vt:lpstr>
      <vt:lpstr>ボタンの使い方</vt:lpstr>
      <vt:lpstr>ラベルの使い方</vt:lpstr>
      <vt:lpstr>ラベルの使い方</vt:lpstr>
      <vt:lpstr>ラベルの使い方</vt:lpstr>
      <vt:lpstr>PowerPoint プレゼンテーション</vt:lpstr>
      <vt:lpstr>チェックボックスの使い方</vt:lpstr>
      <vt:lpstr>チェックボックスの使い方</vt:lpstr>
      <vt:lpstr>メンバ変数とローカル変数</vt:lpstr>
      <vt:lpstr>PowerPoint プレゼンテーション</vt:lpstr>
      <vt:lpstr>テキストフィールド/ テキストエリアの使い方</vt:lpstr>
      <vt:lpstr>テキストフィールド/ テキストエリアの使い方</vt:lpstr>
      <vt:lpstr>PowerPoint プレゼンテーション</vt:lpstr>
      <vt:lpstr>スピナの使い方</vt:lpstr>
      <vt:lpstr>スピナの使い方</vt:lpstr>
      <vt:lpstr>スピナの使い方</vt:lpstr>
      <vt:lpstr>PowerPoint プレゼンテーション</vt:lpstr>
      <vt:lpstr>Look and Feel</vt:lpstr>
      <vt:lpstr>Look and Feel</vt:lpstr>
      <vt:lpstr>Look and Feel</vt:lpstr>
      <vt:lpstr>画像データの入出力</vt:lpstr>
      <vt:lpstr>画像の入出力</vt:lpstr>
      <vt:lpstr>画像ファイルの準備</vt:lpstr>
      <vt:lpstr>画像ファイルの読み込み</vt:lpstr>
      <vt:lpstr>画像ファイルの読み込み</vt:lpstr>
      <vt:lpstr>画像ファイルの書き出し</vt:lpstr>
      <vt:lpstr>6. マウスによる画像情報の取得</vt:lpstr>
      <vt:lpstr>マウス座標の取得</vt:lpstr>
      <vt:lpstr>マウス座標の取得</vt:lpstr>
      <vt:lpstr>マウス座標の取得</vt:lpstr>
      <vt:lpstr>マウス座標の取得</vt:lpstr>
      <vt:lpstr>画像情報の取得</vt:lpstr>
      <vt:lpstr>画像情報の取得</vt:lpstr>
      <vt:lpstr>画像情報の取得</vt:lpstr>
      <vt:lpstr>クリックした位置の情報を固定</vt:lpstr>
      <vt:lpstr>クリックした位置の情報を固定</vt:lpstr>
      <vt:lpstr>クリックした位置の情報を固定</vt:lpstr>
      <vt:lpstr>PowerPoint プレゼンテーション</vt:lpstr>
      <vt:lpstr>グレースケール化</vt:lpstr>
      <vt:lpstr>グレースケール化</vt:lpstr>
      <vt:lpstr>グレースケール化</vt:lpstr>
      <vt:lpstr>グレースケール化</vt:lpstr>
      <vt:lpstr>ラジオボタンとボタングループ</vt:lpstr>
      <vt:lpstr>ラジオボタンとボタングループ</vt:lpstr>
      <vt:lpstr>ラジオボタンとボタングループ</vt:lpstr>
      <vt:lpstr>グレースケール化</vt:lpstr>
      <vt:lpstr>グレースケール化</vt:lpstr>
      <vt:lpstr>宿題</vt:lpstr>
      <vt:lpstr>お疲れ様でした つづく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Toru</dc:creator>
  <cp:lastModifiedBy>Toru Kano</cp:lastModifiedBy>
  <cp:revision>206</cp:revision>
  <dcterms:created xsi:type="dcterms:W3CDTF">2016-02-02T12:07:11Z</dcterms:created>
  <dcterms:modified xsi:type="dcterms:W3CDTF">2023-12-09T05:29:35Z</dcterms:modified>
</cp:coreProperties>
</file>